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2"/>
  </p:sldMasterIdLst>
  <p:notesMasterIdLst>
    <p:notesMasterId r:id="rId19"/>
  </p:notesMasterIdLst>
  <p:handoutMasterIdLst>
    <p:handoutMasterId r:id="rId20"/>
  </p:handoutMasterIdLst>
  <p:sldIdLst>
    <p:sldId id="256" r:id="rId3"/>
    <p:sldId id="257" r:id="rId4"/>
    <p:sldId id="260" r:id="rId5"/>
    <p:sldId id="274" r:id="rId6"/>
    <p:sldId id="258" r:id="rId7"/>
    <p:sldId id="276" r:id="rId8"/>
    <p:sldId id="269" r:id="rId9"/>
    <p:sldId id="277" r:id="rId10"/>
    <p:sldId id="266" r:id="rId11"/>
    <p:sldId id="268" r:id="rId12"/>
    <p:sldId id="261" r:id="rId13"/>
    <p:sldId id="262" r:id="rId14"/>
    <p:sldId id="271" r:id="rId15"/>
    <p:sldId id="279" r:id="rId16"/>
    <p:sldId id="26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4384" autoAdjust="0"/>
  </p:normalViewPr>
  <p:slideViewPr>
    <p:cSldViewPr snapToGrid="0" showGuides="1">
      <p:cViewPr varScale="1">
        <p:scale>
          <a:sx n="69" d="100"/>
          <a:sy n="69" d="100"/>
        </p:scale>
        <p:origin x="-78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68"/>
    </p:cViewPr>
  </p:sorterViewPr>
  <p:notesViewPr>
    <p:cSldViewPr snapToGrid="0" showGuides="1">
      <p:cViewPr varScale="1">
        <p:scale>
          <a:sx n="51" d="100"/>
          <a:sy n="51" d="100"/>
        </p:scale>
        <p:origin x="2352" y="5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9D72CDD3-5859-43DB-BD75-0C3C30E3DE62}">
      <dgm:prSet phldrT="[Text]"/>
      <dgm:spPr/>
      <dgm:t>
        <a:bodyPr/>
        <a:lstStyle/>
        <a:p>
          <a:r>
            <a:rPr lang="en-US" dirty="0" smtClean="0"/>
            <a:t>Plan</a:t>
          </a:r>
          <a:endParaRPr lang="en-US" dirty="0"/>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custT="1"/>
      <dgm:spPr/>
      <dgm:t>
        <a:bodyPr/>
        <a:lstStyle/>
        <a:p>
          <a:r>
            <a:rPr lang="en-US" sz="1600" dirty="0" smtClean="0"/>
            <a:t>Systematic Sampling everyone who walk into SLCC Student Center at Redwood Campus</a:t>
          </a:r>
          <a:endParaRPr lang="en-US" sz="1600" dirty="0"/>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F2881FB1-6580-4F21-A283-BFAA6F91D5D2}">
      <dgm:prSet phldrT="[Text]"/>
      <dgm:spPr/>
      <dgm:t>
        <a:bodyPr/>
        <a:lstStyle/>
        <a:p>
          <a:r>
            <a:rPr lang="en-US" dirty="0" smtClean="0"/>
            <a:t>Survey</a:t>
          </a:r>
          <a:endParaRPr lang="en-US"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dgm:t>
        <a:bodyPr/>
        <a:lstStyle/>
        <a:p>
          <a:r>
            <a:rPr lang="en-US" sz="1600" dirty="0" smtClean="0"/>
            <a:t>Randomly selected k=5 and will start with the 4th person that walks in the door</a:t>
          </a:r>
          <a:endParaRPr lang="en-US" sz="1600" dirty="0"/>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6352CA33-6755-44BE-808F-400DA4CF80A7}">
      <dgm:prSet phldrT="[Text]"/>
      <dgm:spPr/>
      <dgm:t>
        <a:bodyPr/>
        <a:lstStyle/>
        <a:p>
          <a:r>
            <a:rPr lang="en-US" dirty="0" smtClean="0"/>
            <a:t>Collect data</a:t>
          </a:r>
          <a:endParaRPr lang="en-US"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custT="1"/>
      <dgm:spPr/>
      <dgm:t>
        <a:bodyPr/>
        <a:lstStyle/>
        <a:p>
          <a:r>
            <a:rPr lang="en-US" sz="1600" dirty="0" smtClean="0"/>
            <a:t>Total of 100 people</a:t>
          </a:r>
          <a:endParaRPr lang="en-US" sz="1600" dirty="0"/>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CD9C55BD-9E50-4D58-AFAA-DBCBC6E9C25D}" type="pres">
      <dgm:prSet presAssocID="{9D72CDD3-5859-43DB-BD75-0C3C30E3DE62}" presName="posSpace" presStyleCnt="0"/>
      <dgm:spPr/>
    </dgm:pt>
    <dgm:pt modelId="{F8521525-E9C9-4875-BC21-FC39BC5BAB1E}" type="pres">
      <dgm:prSet presAssocID="{9D72CDD3-5859-43DB-BD75-0C3C30E3DE62}" presName="vertFlow" presStyleCnt="0"/>
      <dgm:spPr/>
    </dgm:pt>
    <dgm:pt modelId="{35716226-41A7-42F9-8A90-C3F140100D46}" type="pres">
      <dgm:prSet presAssocID="{9D72CDD3-5859-43DB-BD75-0C3C30E3DE62}" presName="topSpace" presStyleCnt="0"/>
      <dgm:spPr/>
    </dgm:pt>
    <dgm:pt modelId="{DE30236F-130C-47C8-8466-BF8568AC567C}" type="pres">
      <dgm:prSet presAssocID="{9D72CDD3-5859-43DB-BD75-0C3C30E3DE62}" presName="firstComp" presStyleCnt="0"/>
      <dgm:spPr/>
    </dgm:pt>
    <dgm:pt modelId="{9C023BFD-2E8D-41AE-B2AE-D2BF7D6BB0DD}" type="pres">
      <dgm:prSet presAssocID="{9D72CDD3-5859-43DB-BD75-0C3C30E3DE62}" presName="firstChild" presStyleLbl="bgAccFollowNode1" presStyleIdx="0" presStyleCnt="3" custScaleY="166468"/>
      <dgm:spPr/>
      <dgm:t>
        <a:bodyPr/>
        <a:lstStyle/>
        <a:p>
          <a:endParaRPr lang="en-US"/>
        </a:p>
      </dgm:t>
    </dgm:pt>
    <dgm:pt modelId="{96C9D2D8-A2D8-417C-ACC6-04BDDEC92C7C}" type="pres">
      <dgm:prSet presAssocID="{9D72CDD3-5859-43DB-BD75-0C3C30E3DE62}" presName="firstChildTx" presStyleLbl="bgAccFollowNode1" presStyleIdx="0" presStyleCnt="3">
        <dgm:presLayoutVars>
          <dgm:bulletEnabled val="1"/>
        </dgm:presLayoutVars>
      </dgm:prSet>
      <dgm:spPr/>
      <dgm:t>
        <a:bodyPr/>
        <a:lstStyle/>
        <a:p>
          <a:endParaRPr lang="en-US"/>
        </a:p>
      </dgm:t>
    </dgm:pt>
    <dgm:pt modelId="{AE9BB7F9-5624-48B0-BCA0-BE07F6E9245E}" type="pres">
      <dgm:prSet presAssocID="{9D72CDD3-5859-43DB-BD75-0C3C30E3DE62}" presName="negSpace" presStyleCnt="0"/>
      <dgm:spPr/>
    </dgm:pt>
    <dgm:pt modelId="{4BF6E705-9491-4645-9642-BFE2F09CEBE0}" type="pres">
      <dgm:prSet presAssocID="{9D72CDD3-5859-43DB-BD75-0C3C30E3DE62}" presName="circle" presStyleLbl="node1" presStyleIdx="0" presStyleCnt="3"/>
      <dgm:spPr/>
      <dgm:t>
        <a:bodyPr/>
        <a:lstStyle/>
        <a:p>
          <a:endParaRPr lang="en-US"/>
        </a:p>
      </dgm:t>
    </dgm:pt>
    <dgm:pt modelId="{4F6ED559-D9A4-4C9B-912C-49ACD245F376}" type="pres">
      <dgm:prSet presAssocID="{15E25BD4-1EBF-43C2-8885-DBF66B8429E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1" presStyleCnt="3" custScaleY="172043"/>
      <dgm:spPr/>
      <dgm:t>
        <a:bodyPr/>
        <a:lstStyle/>
        <a:p>
          <a:endParaRPr lang="en-US"/>
        </a:p>
      </dgm:t>
    </dgm:pt>
    <dgm:pt modelId="{10C9E3CF-3A8F-4100-8ACD-91E2373197A2}" type="pres">
      <dgm:prSet presAssocID="{F2881FB1-6580-4F21-A283-BFAA6F91D5D2}" presName="firstChildTx" presStyleLbl="bgAccFollowNode1" presStyleIdx="1" presStyleCnt="3">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3"/>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2" presStyleCnt="3"/>
      <dgm:spPr/>
      <dgm:t>
        <a:bodyPr/>
        <a:lstStyle/>
        <a:p>
          <a:endParaRPr lang="en-US"/>
        </a:p>
      </dgm:t>
    </dgm:pt>
    <dgm:pt modelId="{F8977219-728E-448F-AE8B-46B14F4F17DE}" type="pres">
      <dgm:prSet presAssocID="{6352CA33-6755-44BE-808F-400DA4CF80A7}" presName="firstChildTx" presStyleLbl="bgAccFollowNode1" presStyleIdx="2" presStyleCnt="3">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3"/>
      <dgm:spPr/>
      <dgm:t>
        <a:bodyPr/>
        <a:lstStyle/>
        <a:p>
          <a:endParaRPr lang="en-US"/>
        </a:p>
      </dgm:t>
    </dgm:pt>
  </dgm:ptLst>
  <dgm:cxnLst>
    <dgm:cxn modelId="{20AF3F0D-FCCC-4AE8-8B10-DDA56D69A389}" type="presOf" srcId="{6352CA33-6755-44BE-808F-400DA4CF80A7}" destId="{89E6DA6E-7A23-44BD-8A99-378091FF741D}" srcOrd="0"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B736D792-8630-4423-BF25-ED6293A18ADD}" type="presOf" srcId="{9614A323-64B1-4077-A841-022051EC749A}" destId="{F8977219-728E-448F-AE8B-46B14F4F17DE}" srcOrd="1"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77F620CE-FC2D-42CF-890C-6A28A43BA06E}" type="presOf" srcId="{F2881FB1-6580-4F21-A283-BFAA6F91D5D2}" destId="{FD776C1E-557E-4553-9447-49B69EEC7907}"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7F3B5912-CE3A-4F69-B6A0-82162798FA63}" type="presOf" srcId="{00C18FBF-3FF5-4C16-97CF-AF03740D7AB6}" destId="{0DC7A063-583D-4B0F-88B2-BD54F95D95AF}" srcOrd="0" destOrd="0" presId="urn:microsoft.com/office/officeart/2005/8/layout/hList9"/>
    <dgm:cxn modelId="{AD25A8A0-4628-40E2-8C9E-64E6AD4D4D91}" srcId="{9D72CDD3-5859-43DB-BD75-0C3C30E3DE62}" destId="{F9D46839-CD06-4669-AAE4-4D1E9AFEDA78}" srcOrd="0" destOrd="0" parTransId="{B6B535D8-00AB-4FA1-AAEC-92498ABC6F4C}" sibTransId="{6497F199-DC2A-41F9-A449-D395E6BC4900}"/>
    <dgm:cxn modelId="{82BAE5DD-3A79-4870-9019-1254385E0650}" srcId="{00C18FBF-3FF5-4C16-97CF-AF03740D7AB6}" destId="{6352CA33-6755-44BE-808F-400DA4CF80A7}" srcOrd="2" destOrd="0" parTransId="{AEB59203-63BA-4A96-BADC-40BAEBD9AA40}" sibTransId="{AAB4CF73-4B9B-4AA0-9074-16C2D2AE00A1}"/>
    <dgm:cxn modelId="{DDB5AD9A-40B0-48EF-AF2C-8CCDA330F7FE}" srcId="{00C18FBF-3FF5-4C16-97CF-AF03740D7AB6}" destId="{9D72CDD3-5859-43DB-BD75-0C3C30E3DE62}" srcOrd="0" destOrd="0" parTransId="{1D5B1F83-33A7-4298-BC11-2B1252AFAEA5}" sibTransId="{15E25BD4-1EBF-43C2-8885-DBF66B8429E1}"/>
    <dgm:cxn modelId="{5C9B5A9C-8E44-49AA-A65B-517487A3A446}" type="presOf" srcId="{F9D46839-CD06-4669-AAE4-4D1E9AFEDA78}" destId="{9C023BFD-2E8D-41AE-B2AE-D2BF7D6BB0DD}" srcOrd="0" destOrd="0" presId="urn:microsoft.com/office/officeart/2005/8/layout/hList9"/>
    <dgm:cxn modelId="{59E871E8-E7D2-4CCC-B749-A714977AF5E6}" type="presOf" srcId="{D5197DDB-D5D2-499F-B255-CF7BB5AE2B43}" destId="{10C9E3CF-3A8F-4100-8ACD-91E2373197A2}" srcOrd="1"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A587C2CB-6562-4021-B4BF-D479DBE9444F}" type="presOf" srcId="{D5197DDB-D5D2-499F-B255-CF7BB5AE2B43}" destId="{F660F4B9-35DB-4256-A868-A35C6DCCF6B2}" srcOrd="0" destOrd="0" presId="urn:microsoft.com/office/officeart/2005/8/layout/hList9"/>
    <dgm:cxn modelId="{AAF3B572-8C52-4F0C-A1B4-3174A87CBB74}" type="presOf" srcId="{9D72CDD3-5859-43DB-BD75-0C3C30E3DE62}" destId="{4BF6E705-9491-4645-9642-BFE2F09CEBE0}" srcOrd="0" destOrd="0" presId="urn:microsoft.com/office/officeart/2005/8/layout/hList9"/>
    <dgm:cxn modelId="{EDDF0204-BD33-4950-BEE3-FA6FC422CF0B}" type="presOf" srcId="{F9D46839-CD06-4669-AAE4-4D1E9AFEDA78}" destId="{96C9D2D8-A2D8-417C-ACC6-04BDDEC92C7C}" srcOrd="1" destOrd="0" presId="urn:microsoft.com/office/officeart/2005/8/layout/hList9"/>
    <dgm:cxn modelId="{25876C4A-BF26-41E4-BE64-9E46A685E450}" type="presParOf" srcId="{0DC7A063-583D-4B0F-88B2-BD54F95D95AF}" destId="{CD9C55BD-9E50-4D58-AFAA-DBCBC6E9C25D}" srcOrd="0" destOrd="0" presId="urn:microsoft.com/office/officeart/2005/8/layout/hList9"/>
    <dgm:cxn modelId="{868FD18B-BC50-41D4-8B05-D9D88FC6F561}" type="presParOf" srcId="{0DC7A063-583D-4B0F-88B2-BD54F95D95AF}" destId="{F8521525-E9C9-4875-BC21-FC39BC5BAB1E}" srcOrd="1" destOrd="0" presId="urn:microsoft.com/office/officeart/2005/8/layout/hList9"/>
    <dgm:cxn modelId="{D13E1463-BA43-4715-B0B4-2A4859B168E1}" type="presParOf" srcId="{F8521525-E9C9-4875-BC21-FC39BC5BAB1E}" destId="{35716226-41A7-42F9-8A90-C3F140100D46}" srcOrd="0" destOrd="0" presId="urn:microsoft.com/office/officeart/2005/8/layout/hList9"/>
    <dgm:cxn modelId="{3715CEA4-4394-42E3-8883-5004EADC428B}" type="presParOf" srcId="{F8521525-E9C9-4875-BC21-FC39BC5BAB1E}" destId="{DE30236F-130C-47C8-8466-BF8568AC567C}" srcOrd="1" destOrd="0" presId="urn:microsoft.com/office/officeart/2005/8/layout/hList9"/>
    <dgm:cxn modelId="{E6243D63-AE82-4028-927F-B807D8F2C22F}" type="presParOf" srcId="{DE30236F-130C-47C8-8466-BF8568AC567C}" destId="{9C023BFD-2E8D-41AE-B2AE-D2BF7D6BB0DD}" srcOrd="0" destOrd="0" presId="urn:microsoft.com/office/officeart/2005/8/layout/hList9"/>
    <dgm:cxn modelId="{61E433D9-87AD-4BB0-8EB6-6438F419E361}" type="presParOf" srcId="{DE30236F-130C-47C8-8466-BF8568AC567C}" destId="{96C9D2D8-A2D8-417C-ACC6-04BDDEC92C7C}" srcOrd="1" destOrd="0" presId="urn:microsoft.com/office/officeart/2005/8/layout/hList9"/>
    <dgm:cxn modelId="{43322A09-0AC4-40DA-8EEA-643710434FA2}" type="presParOf" srcId="{0DC7A063-583D-4B0F-88B2-BD54F95D95AF}" destId="{AE9BB7F9-5624-48B0-BCA0-BE07F6E9245E}" srcOrd="2" destOrd="0" presId="urn:microsoft.com/office/officeart/2005/8/layout/hList9"/>
    <dgm:cxn modelId="{FE1B58B9-ABCB-4C92-A503-D69E73566082}" type="presParOf" srcId="{0DC7A063-583D-4B0F-88B2-BD54F95D95AF}" destId="{4BF6E705-9491-4645-9642-BFE2F09CEBE0}" srcOrd="3" destOrd="0" presId="urn:microsoft.com/office/officeart/2005/8/layout/hList9"/>
    <dgm:cxn modelId="{E9843EF2-7853-43A0-9369-475A740F3F6D}" type="presParOf" srcId="{0DC7A063-583D-4B0F-88B2-BD54F95D95AF}" destId="{4F6ED559-D9A4-4C9B-912C-49ACD245F376}"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023BFD-2E8D-41AE-B2AE-D2BF7D6BB0DD}">
      <dsp:nvSpPr>
        <dsp:cNvPr id="0" name=""/>
        <dsp:cNvSpPr/>
      </dsp:nvSpPr>
      <dsp:spPr>
        <a:xfrm>
          <a:off x="1052826" y="790183"/>
          <a:ext cx="1972512" cy="219016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Systematic Sampling everyone who walk into SLCC Student Center at Redwood Campus</a:t>
          </a:r>
          <a:endParaRPr lang="en-US" sz="1600" kern="1200" dirty="0"/>
        </a:p>
      </dsp:txBody>
      <dsp:txXfrm>
        <a:off x="1368428" y="790183"/>
        <a:ext cx="1656910" cy="2190162"/>
      </dsp:txXfrm>
    </dsp:sp>
    <dsp:sp modelId="{4BF6E705-9491-4645-9642-BFE2F09CEBE0}">
      <dsp:nvSpPr>
        <dsp:cNvPr id="0" name=""/>
        <dsp:cNvSpPr/>
      </dsp:nvSpPr>
      <dsp:spPr>
        <a:xfrm>
          <a:off x="820" y="264180"/>
          <a:ext cx="1315008" cy="1315008"/>
        </a:xfrm>
        <a:prstGeom prst="ellipse">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Plan</a:t>
          </a:r>
          <a:endParaRPr lang="en-US" sz="2600" kern="1200" dirty="0"/>
        </a:p>
      </dsp:txBody>
      <dsp:txXfrm>
        <a:off x="820" y="264180"/>
        <a:ext cx="1315008" cy="1315008"/>
      </dsp:txXfrm>
    </dsp:sp>
    <dsp:sp modelId="{F660F4B9-35DB-4256-A868-A35C6DCCF6B2}">
      <dsp:nvSpPr>
        <dsp:cNvPr id="0" name=""/>
        <dsp:cNvSpPr/>
      </dsp:nvSpPr>
      <dsp:spPr>
        <a:xfrm>
          <a:off x="4340347" y="790183"/>
          <a:ext cx="1972512" cy="226351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Randomly selected k=5 and will start with the 4th person that walks in the door</a:t>
          </a:r>
          <a:endParaRPr lang="en-US" sz="1600" kern="1200" dirty="0"/>
        </a:p>
      </dsp:txBody>
      <dsp:txXfrm>
        <a:off x="4655949" y="790183"/>
        <a:ext cx="1656910" cy="2263510"/>
      </dsp:txXfrm>
    </dsp:sp>
    <dsp:sp modelId="{FD776C1E-557E-4553-9447-49B69EEC7907}">
      <dsp:nvSpPr>
        <dsp:cNvPr id="0" name=""/>
        <dsp:cNvSpPr/>
      </dsp:nvSpPr>
      <dsp:spPr>
        <a:xfrm>
          <a:off x="3288340" y="264180"/>
          <a:ext cx="1315008" cy="1315008"/>
        </a:xfrm>
        <a:prstGeom prst="ellipse">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Survey</a:t>
          </a:r>
          <a:endParaRPr lang="en-US" sz="2600" kern="1200" dirty="0"/>
        </a:p>
      </dsp:txBody>
      <dsp:txXfrm>
        <a:off x="3288340" y="264180"/>
        <a:ext cx="1315008" cy="1315008"/>
      </dsp:txXfrm>
    </dsp:sp>
    <dsp:sp modelId="{AD2806AC-6A03-4F05-9F4D-F72EA0E56FBF}">
      <dsp:nvSpPr>
        <dsp:cNvPr id="0" name=""/>
        <dsp:cNvSpPr/>
      </dsp:nvSpPr>
      <dsp:spPr>
        <a:xfrm>
          <a:off x="7627867" y="790183"/>
          <a:ext cx="1972512" cy="131566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US" sz="1600" kern="1200" dirty="0" smtClean="0"/>
            <a:t>Total of 100 people</a:t>
          </a:r>
          <a:endParaRPr lang="en-US" sz="1600" kern="1200" dirty="0"/>
        </a:p>
      </dsp:txBody>
      <dsp:txXfrm>
        <a:off x="7943469" y="790183"/>
        <a:ext cx="1656910" cy="1315665"/>
      </dsp:txXfrm>
    </dsp:sp>
    <dsp:sp modelId="{89E6DA6E-7A23-44BD-8A99-378091FF741D}">
      <dsp:nvSpPr>
        <dsp:cNvPr id="0" name=""/>
        <dsp:cNvSpPr/>
      </dsp:nvSpPr>
      <dsp:spPr>
        <a:xfrm>
          <a:off x="6575860" y="264180"/>
          <a:ext cx="1315008" cy="1315008"/>
        </a:xfrm>
        <a:prstGeom prst="ellipse">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kern="1200" dirty="0" smtClean="0"/>
            <a:t>Collect data</a:t>
          </a:r>
          <a:endParaRPr lang="en-US" sz="2600" kern="1200" dirty="0"/>
        </a:p>
      </dsp:txBody>
      <dsp:txXfrm>
        <a:off x="6575860" y="264180"/>
        <a:ext cx="1315008" cy="131500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8/6/2013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8/6/2013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FF54DE5-C571-48E8-A5BC-B369434E2F44}"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590160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xmlns="" val="45495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9606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5408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xmlns="" val="2837195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47563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31365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81045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06313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Tree>
    <p:extLst>
      <p:ext uri="{BB962C8B-B14F-4D97-AF65-F5344CB8AC3E}">
        <p14:creationId xmlns:p14="http://schemas.microsoft.com/office/powerpoint/2010/main" xmlns="" val="270288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xmlns="" val="329278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78169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xmlns="" val="277896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pPr/>
              <a:t>8/6/2013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10969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pPr/>
              <a:t>8/6/2013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15181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pPr/>
              <a:t>8/6/2013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xmlns="" val="10733300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11508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xmlns="" val="548359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2B9795-92DC-40DC-A1CA-9A4B349D7824}" type="datetimeFigureOut">
              <a:rPr lang="en-US" smtClean="0"/>
              <a:pPr/>
              <a:t>8/6/2013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xmlns="" val="30744092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lstStyle/>
          <a:p>
            <a:pPr algn="ctr"/>
            <a:r>
              <a:rPr lang="en-US" b="1" dirty="0" smtClean="0"/>
              <a:t>group project</a:t>
            </a:r>
            <a:br>
              <a:rPr lang="en-US" b="1" dirty="0" smtClean="0"/>
            </a:br>
            <a:r>
              <a:rPr lang="en-US" b="1" dirty="0" smtClean="0"/>
              <a:t>math 1040</a:t>
            </a:r>
            <a:endParaRPr lang="en-US" b="1" dirty="0"/>
          </a:p>
        </p:txBody>
      </p:sp>
      <p:sp>
        <p:nvSpPr>
          <p:cNvPr id="7" name="Subtitle 6"/>
          <p:cNvSpPr>
            <a:spLocks noGrp="1"/>
          </p:cNvSpPr>
          <p:nvPr>
            <p:ph type="subTitle" idx="1"/>
          </p:nvPr>
        </p:nvSpPr>
        <p:spPr/>
        <p:txBody>
          <a:bodyPr>
            <a:normAutofit fontScale="25000" lnSpcReduction="20000"/>
          </a:bodyPr>
          <a:lstStyle/>
          <a:p>
            <a:r>
              <a:rPr lang="en-US" sz="8000" b="1" dirty="0" smtClean="0"/>
              <a:t>Group 3:  </a:t>
            </a:r>
          </a:p>
          <a:p>
            <a:r>
              <a:rPr lang="en-US" sz="8000" b="1" dirty="0" smtClean="0"/>
              <a:t>Vivian Dinh, Sunny </a:t>
            </a:r>
            <a:r>
              <a:rPr lang="en-US" sz="8000" b="1" dirty="0"/>
              <a:t>Davis, Ashley </a:t>
            </a:r>
            <a:r>
              <a:rPr lang="en-US" sz="8000" b="1" dirty="0" err="1"/>
              <a:t>Tignor</a:t>
            </a:r>
            <a:r>
              <a:rPr lang="en-US" sz="8000" b="1" dirty="0"/>
              <a:t>, Jessica </a:t>
            </a:r>
            <a:r>
              <a:rPr lang="en-US" sz="8000" b="1" dirty="0" smtClean="0"/>
              <a:t>Shake.</a:t>
            </a:r>
            <a:endParaRPr lang="en-US" sz="8000" b="1" dirty="0"/>
          </a:p>
          <a:p>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8895" r="8895"/>
          <a:stretch>
            <a:fillRect/>
          </a:stretch>
        </p:blipFill>
        <p:spPr/>
      </p:pic>
    </p:spTree>
    <p:extLst>
      <p:ext uri="{BB962C8B-B14F-4D97-AF65-F5344CB8AC3E}">
        <p14:creationId xmlns:p14="http://schemas.microsoft.com/office/powerpoint/2010/main" xmlns="" val="1652133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Correlation Analysis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315647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Scatter Plot</a:t>
            </a:r>
            <a:endParaRPr lang="en-US" b="1" dirty="0"/>
          </a:p>
        </p:txBody>
      </p:sp>
      <p:pic>
        <p:nvPicPr>
          <p:cNvPr id="6" name="Content Placeholder 5"/>
          <p:cNvPicPr>
            <a:picLocks noGrp="1"/>
          </p:cNvPicPr>
          <p:nvPr>
            <p:ph idx="1"/>
          </p:nvPr>
        </p:nvPicPr>
        <p:blipFill>
          <a:blip r:embed="rId2" cstate="print"/>
          <a:stretch>
            <a:fillRect/>
          </a:stretch>
        </p:blipFill>
        <p:spPr>
          <a:xfrm>
            <a:off x="3057099" y="2557463"/>
            <a:ext cx="5882185" cy="3611325"/>
          </a:xfrm>
          <a:prstGeom prst="rect">
            <a:avLst/>
          </a:prstGeom>
        </p:spPr>
      </p:pic>
    </p:spTree>
    <p:extLst>
      <p:ext uri="{BB962C8B-B14F-4D97-AF65-F5344CB8AC3E}">
        <p14:creationId xmlns:p14="http://schemas.microsoft.com/office/powerpoint/2010/main" xmlns="" val="132884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Simple linear regression results:</a:t>
            </a:r>
            <a:r>
              <a:rPr lang="en-US" dirty="0"/>
              <a:t> </a:t>
            </a:r>
          </a:p>
        </p:txBody>
      </p:sp>
      <p:sp>
        <p:nvSpPr>
          <p:cNvPr id="3" name="Text Placeholder 2"/>
          <p:cNvSpPr>
            <a:spLocks noGrp="1"/>
          </p:cNvSpPr>
          <p:nvPr>
            <p:ph type="body" idx="1"/>
          </p:nvPr>
        </p:nvSpPr>
        <p:spPr>
          <a:xfrm>
            <a:off x="1036092" y="2642105"/>
            <a:ext cx="4718304" cy="576262"/>
          </a:xfrm>
        </p:spPr>
        <p:txBody>
          <a:bodyPr/>
          <a:lstStyle/>
          <a:p>
            <a:pPr algn="ctr"/>
            <a:r>
              <a:rPr lang="en-US" b="1" dirty="0" smtClean="0"/>
              <a:t>Parameter estimates:</a:t>
            </a:r>
            <a:endParaRPr lang="en-US" b="1"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xmlns="" val="2674598512"/>
              </p:ext>
            </p:extLst>
          </p:nvPr>
        </p:nvGraphicFramePr>
        <p:xfrm>
          <a:off x="941695" y="3234795"/>
          <a:ext cx="4926841" cy="2620095"/>
        </p:xfrm>
        <a:graphic>
          <a:graphicData uri="http://schemas.openxmlformats.org/drawingml/2006/table">
            <a:tbl>
              <a:tblPr firstRow="1" firstCol="1" bandRow="1">
                <a:tableStyleId>{5C22544A-7EE6-4342-B048-85BDC9FD1C3A}</a:tableStyleId>
              </a:tblPr>
              <a:tblGrid>
                <a:gridCol w="703834"/>
                <a:gridCol w="765282"/>
                <a:gridCol w="684083"/>
                <a:gridCol w="798097"/>
                <a:gridCol w="567877"/>
                <a:gridCol w="703834"/>
                <a:gridCol w="703834"/>
              </a:tblGrid>
              <a:tr h="873365">
                <a:tc>
                  <a:txBody>
                    <a:bodyPr/>
                    <a:lstStyle/>
                    <a:p>
                      <a:pPr marL="0" marR="0" algn="ctr">
                        <a:lnSpc>
                          <a:spcPct val="115000"/>
                        </a:lnSpc>
                        <a:spcBef>
                          <a:spcPts val="0"/>
                        </a:spcBef>
                        <a:spcAft>
                          <a:spcPts val="0"/>
                        </a:spcAft>
                      </a:pPr>
                      <a:r>
                        <a:rPr lang="en-US" sz="1200" dirty="0">
                          <a:effectLst/>
                        </a:rPr>
                        <a:t>Parameter</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dirty="0">
                          <a:effectLst/>
                        </a:rPr>
                        <a:t>Estimate</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dirty="0">
                          <a:effectLst/>
                        </a:rPr>
                        <a:t>Std. Err.</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dirty="0">
                          <a:effectLst/>
                        </a:rPr>
                        <a:t>Alternative</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dirty="0">
                          <a:effectLst/>
                        </a:rPr>
                        <a:t>DF</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a:effectLst/>
                        </a:rPr>
                        <a:t>T-Stat</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a:effectLst/>
                        </a:rPr>
                        <a:t>P-Value</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r>
              <a:tr h="873365">
                <a:tc>
                  <a:txBody>
                    <a:bodyPr/>
                    <a:lstStyle/>
                    <a:p>
                      <a:pPr marL="0" marR="0" algn="l">
                        <a:lnSpc>
                          <a:spcPct val="115000"/>
                        </a:lnSpc>
                        <a:spcBef>
                          <a:spcPts val="0"/>
                        </a:spcBef>
                        <a:spcAft>
                          <a:spcPts val="0"/>
                        </a:spcAft>
                      </a:pPr>
                      <a:r>
                        <a:rPr lang="en-US" sz="1200">
                          <a:effectLst/>
                        </a:rPr>
                        <a:t>Intercept</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3.1364536</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dirty="0">
                          <a:effectLst/>
                        </a:rPr>
                        <a:t>0.09839</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 0</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dirty="0">
                          <a:effectLst/>
                        </a:rPr>
                        <a:t>98</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dirty="0">
                          <a:effectLst/>
                        </a:rPr>
                        <a:t>31.877768</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&lt;0.0001</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r>
              <a:tr h="873365">
                <a:tc>
                  <a:txBody>
                    <a:bodyPr/>
                    <a:lstStyle/>
                    <a:p>
                      <a:pPr marL="0" marR="0" algn="l">
                        <a:lnSpc>
                          <a:spcPct val="115000"/>
                        </a:lnSpc>
                        <a:spcBef>
                          <a:spcPts val="0"/>
                        </a:spcBef>
                        <a:spcAft>
                          <a:spcPts val="0"/>
                        </a:spcAft>
                      </a:pPr>
                      <a:r>
                        <a:rPr lang="en-US" sz="1200">
                          <a:effectLst/>
                        </a:rPr>
                        <a:t>Slope</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-0.01720754</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dirty="0">
                          <a:effectLst/>
                        </a:rPr>
                        <a:t>0.02025326</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 0</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98</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dirty="0">
                          <a:effectLst/>
                        </a:rPr>
                        <a:t>-0.84961826</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dirty="0">
                          <a:effectLst/>
                        </a:rPr>
                        <a:t>0.3976</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r>
            </a:tbl>
          </a:graphicData>
        </a:graphic>
      </p:graphicFrame>
      <p:sp>
        <p:nvSpPr>
          <p:cNvPr id="5" name="Text Placeholder 4"/>
          <p:cNvSpPr>
            <a:spLocks noGrp="1"/>
          </p:cNvSpPr>
          <p:nvPr>
            <p:ph type="body" sz="quarter" idx="3"/>
          </p:nvPr>
        </p:nvSpPr>
        <p:spPr/>
        <p:txBody>
          <a:bodyPr/>
          <a:lstStyle/>
          <a:p>
            <a:pPr algn="ctr"/>
            <a:r>
              <a:rPr lang="en-US" sz="2400" b="1" dirty="0"/>
              <a:t>Analysis of variance table for regression model:</a:t>
            </a:r>
            <a:r>
              <a:rPr lang="en-US" sz="2400" dirty="0"/>
              <a:t> </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xmlns="" val="2218887196"/>
              </p:ext>
            </p:extLst>
          </p:nvPr>
        </p:nvGraphicFramePr>
        <p:xfrm>
          <a:off x="6180670" y="3234795"/>
          <a:ext cx="4718052" cy="2633742"/>
        </p:xfrm>
        <a:graphic>
          <a:graphicData uri="http://schemas.openxmlformats.org/drawingml/2006/table">
            <a:tbl>
              <a:tblPr firstRow="1" firstCol="1" bandRow="1">
                <a:tableStyleId>{5C22544A-7EE6-4342-B048-85BDC9FD1C3A}</a:tableStyleId>
              </a:tblPr>
              <a:tblGrid>
                <a:gridCol w="786342"/>
                <a:gridCol w="786342"/>
                <a:gridCol w="786342"/>
                <a:gridCol w="786342"/>
                <a:gridCol w="786342"/>
                <a:gridCol w="786342"/>
              </a:tblGrid>
              <a:tr h="969991">
                <a:tc>
                  <a:txBody>
                    <a:bodyPr/>
                    <a:lstStyle/>
                    <a:p>
                      <a:pPr marL="0" marR="0" algn="ctr">
                        <a:lnSpc>
                          <a:spcPct val="115000"/>
                        </a:lnSpc>
                        <a:spcBef>
                          <a:spcPts val="0"/>
                        </a:spcBef>
                        <a:spcAft>
                          <a:spcPts val="0"/>
                        </a:spcAft>
                      </a:pPr>
                      <a:r>
                        <a:rPr lang="en-US" sz="1200" dirty="0">
                          <a:effectLst/>
                        </a:rPr>
                        <a:t>Source</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dirty="0">
                          <a:effectLst/>
                        </a:rPr>
                        <a:t>DF</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dirty="0">
                          <a:effectLst/>
                        </a:rPr>
                        <a:t>SS</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a:effectLst/>
                        </a:rPr>
                        <a:t>MS</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a:effectLst/>
                        </a:rPr>
                        <a:t>F-stat</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ctr">
                        <a:lnSpc>
                          <a:spcPct val="115000"/>
                        </a:lnSpc>
                        <a:spcBef>
                          <a:spcPts val="0"/>
                        </a:spcBef>
                        <a:spcAft>
                          <a:spcPts val="0"/>
                        </a:spcAft>
                      </a:pPr>
                      <a:r>
                        <a:rPr lang="en-US" sz="1200">
                          <a:effectLst/>
                        </a:rPr>
                        <a:t>P-value</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r>
              <a:tr h="517339">
                <a:tc>
                  <a:txBody>
                    <a:bodyPr/>
                    <a:lstStyle/>
                    <a:p>
                      <a:pPr marL="0" marR="0" algn="l">
                        <a:lnSpc>
                          <a:spcPct val="115000"/>
                        </a:lnSpc>
                        <a:spcBef>
                          <a:spcPts val="0"/>
                        </a:spcBef>
                        <a:spcAft>
                          <a:spcPts val="0"/>
                        </a:spcAft>
                      </a:pPr>
                      <a:r>
                        <a:rPr lang="en-US" sz="1200">
                          <a:effectLst/>
                        </a:rPr>
                        <a:t>Model</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1</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dirty="0">
                          <a:effectLst/>
                        </a:rPr>
                        <a:t>0.24379642</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dirty="0">
                          <a:effectLst/>
                        </a:rPr>
                        <a:t>0.24379642</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0.72185117</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0.3976</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r>
              <a:tr h="614150">
                <a:tc>
                  <a:txBody>
                    <a:bodyPr/>
                    <a:lstStyle/>
                    <a:p>
                      <a:pPr marL="0" marR="0" algn="l">
                        <a:lnSpc>
                          <a:spcPct val="115000"/>
                        </a:lnSpc>
                        <a:spcBef>
                          <a:spcPts val="0"/>
                        </a:spcBef>
                        <a:spcAft>
                          <a:spcPts val="0"/>
                        </a:spcAft>
                      </a:pPr>
                      <a:r>
                        <a:rPr lang="en-US" sz="1200">
                          <a:effectLst/>
                        </a:rPr>
                        <a:t>Error</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98</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33.098305</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dirty="0">
                          <a:effectLst/>
                        </a:rPr>
                        <a:t>0.3377378</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algn="l">
                        <a:lnSpc>
                          <a:spcPct val="107000"/>
                        </a:lnSpc>
                      </a:pPr>
                      <a:endParaRPr lang="en-US" sz="1200" dirty="0">
                        <a:effectLst/>
                        <a:latin typeface="Calibri" panose="020F0502020204030204" pitchFamily="34" charset="0"/>
                      </a:endParaRPr>
                    </a:p>
                  </a:txBody>
                  <a:tcPr marL="18722" marR="18722" marT="18722" marB="18722" anchor="ctr"/>
                </a:tc>
                <a:tc>
                  <a:txBody>
                    <a:bodyPr/>
                    <a:lstStyle/>
                    <a:p>
                      <a:pPr algn="l">
                        <a:lnSpc>
                          <a:spcPct val="107000"/>
                        </a:lnSpc>
                      </a:pPr>
                      <a:endParaRPr lang="en-US" sz="1200" dirty="0">
                        <a:effectLst/>
                        <a:latin typeface="Calibri" panose="020F0502020204030204" pitchFamily="34" charset="0"/>
                      </a:endParaRPr>
                    </a:p>
                  </a:txBody>
                  <a:tcPr marL="18722" marR="18722" marT="18722" marB="18722" anchor="ctr"/>
                </a:tc>
              </a:tr>
              <a:tr h="532262">
                <a:tc>
                  <a:txBody>
                    <a:bodyPr/>
                    <a:lstStyle/>
                    <a:p>
                      <a:pPr marL="0" marR="0" algn="l">
                        <a:lnSpc>
                          <a:spcPct val="115000"/>
                        </a:lnSpc>
                        <a:spcBef>
                          <a:spcPts val="0"/>
                        </a:spcBef>
                        <a:spcAft>
                          <a:spcPts val="0"/>
                        </a:spcAft>
                      </a:pPr>
                      <a:r>
                        <a:rPr lang="en-US" sz="1200">
                          <a:effectLst/>
                        </a:rPr>
                        <a:t>Total</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99</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marL="0" marR="0" algn="r">
                        <a:lnSpc>
                          <a:spcPct val="115000"/>
                        </a:lnSpc>
                        <a:spcBef>
                          <a:spcPts val="0"/>
                        </a:spcBef>
                        <a:spcAft>
                          <a:spcPts val="0"/>
                        </a:spcAft>
                      </a:pPr>
                      <a:r>
                        <a:rPr lang="en-US" sz="1200">
                          <a:effectLst/>
                        </a:rPr>
                        <a:t>33.3421</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722" marR="18722" marT="18722" marB="18722" anchor="ctr"/>
                </a:tc>
                <a:tc>
                  <a:txBody>
                    <a:bodyPr/>
                    <a:lstStyle/>
                    <a:p>
                      <a:pPr algn="l">
                        <a:lnSpc>
                          <a:spcPct val="107000"/>
                        </a:lnSpc>
                      </a:pPr>
                      <a:endParaRPr lang="en-US" sz="1200" dirty="0">
                        <a:effectLst/>
                        <a:latin typeface="Calibri" panose="020F0502020204030204" pitchFamily="34" charset="0"/>
                      </a:endParaRPr>
                    </a:p>
                  </a:txBody>
                  <a:tcPr marL="18722" marR="18722" marT="18722" marB="18722" anchor="ctr"/>
                </a:tc>
                <a:tc>
                  <a:txBody>
                    <a:bodyPr/>
                    <a:lstStyle/>
                    <a:p>
                      <a:pPr algn="l">
                        <a:lnSpc>
                          <a:spcPct val="107000"/>
                        </a:lnSpc>
                      </a:pPr>
                      <a:endParaRPr lang="en-US" sz="1200">
                        <a:effectLst/>
                        <a:latin typeface="Calibri" panose="020F0502020204030204" pitchFamily="34" charset="0"/>
                      </a:endParaRPr>
                    </a:p>
                  </a:txBody>
                  <a:tcPr marL="18722" marR="18722" marT="18722" marB="18722" anchor="ctr"/>
                </a:tc>
                <a:tc>
                  <a:txBody>
                    <a:bodyPr/>
                    <a:lstStyle/>
                    <a:p>
                      <a:pPr algn="l">
                        <a:lnSpc>
                          <a:spcPct val="107000"/>
                        </a:lnSpc>
                      </a:pPr>
                      <a:endParaRPr lang="en-US" sz="1200" dirty="0">
                        <a:effectLst/>
                        <a:latin typeface="Calibri" panose="020F0502020204030204" pitchFamily="34" charset="0"/>
                      </a:endParaRPr>
                    </a:p>
                  </a:txBody>
                  <a:tcPr marL="18722" marR="18722" marT="18722" marB="18722" anchor="ctr"/>
                </a:tc>
              </a:tr>
            </a:tbl>
          </a:graphicData>
        </a:graphic>
      </p:graphicFrame>
      <p:sp>
        <p:nvSpPr>
          <p:cNvPr id="8"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Parameter estimates:</a:t>
            </a: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22449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Simple linear regression results:</a:t>
            </a:r>
            <a:r>
              <a:rPr lang="en-US" dirty="0"/>
              <a:t> </a:t>
            </a:r>
          </a:p>
        </p:txBody>
      </p:sp>
      <p:sp>
        <p:nvSpPr>
          <p:cNvPr id="3" name="Content Placeholder 2"/>
          <p:cNvSpPr>
            <a:spLocks noGrp="1"/>
          </p:cNvSpPr>
          <p:nvPr>
            <p:ph idx="1"/>
          </p:nvPr>
        </p:nvSpPr>
        <p:spPr/>
        <p:txBody>
          <a:bodyPr/>
          <a:lstStyle/>
          <a:p>
            <a:pPr marL="0" indent="0">
              <a:buNone/>
            </a:pPr>
            <a:r>
              <a:rPr lang="en-US" dirty="0"/>
              <a:t>Dependent Variable: GPA</a:t>
            </a:r>
            <a:br>
              <a:rPr lang="en-US" dirty="0"/>
            </a:br>
            <a:r>
              <a:rPr lang="en-US" dirty="0"/>
              <a:t>Independent Variable: Hour of Exercise per Week </a:t>
            </a:r>
          </a:p>
          <a:p>
            <a:pPr marL="0" indent="0">
              <a:buNone/>
            </a:pPr>
            <a:r>
              <a:rPr lang="en-US" dirty="0" smtClean="0"/>
              <a:t>y </a:t>
            </a:r>
            <a:r>
              <a:rPr lang="en-US" dirty="0"/>
              <a:t>= 3.1364536 - 0.01720754 </a:t>
            </a:r>
            <a:r>
              <a:rPr lang="en-US" dirty="0" smtClean="0"/>
              <a:t>x</a:t>
            </a:r>
          </a:p>
          <a:p>
            <a:pPr marL="0" indent="0">
              <a:buNone/>
            </a:pPr>
            <a:r>
              <a:rPr lang="en-US" dirty="0" smtClean="0"/>
              <a:t>Sample </a:t>
            </a:r>
            <a:r>
              <a:rPr lang="en-US" dirty="0"/>
              <a:t>size: 100 </a:t>
            </a:r>
            <a:br>
              <a:rPr lang="en-US" dirty="0"/>
            </a:br>
            <a:r>
              <a:rPr lang="en-US" dirty="0"/>
              <a:t>R (correlation coefficient) = -0.0855 </a:t>
            </a:r>
            <a:br>
              <a:rPr lang="en-US" dirty="0"/>
            </a:br>
            <a:r>
              <a:rPr lang="en-US" dirty="0"/>
              <a:t>R-</a:t>
            </a:r>
            <a:r>
              <a:rPr lang="en-US" dirty="0" err="1"/>
              <a:t>sq</a:t>
            </a:r>
            <a:r>
              <a:rPr lang="en-US" dirty="0"/>
              <a:t> = 0.0073119695 </a:t>
            </a:r>
            <a:br>
              <a:rPr lang="en-US" dirty="0"/>
            </a:br>
            <a:r>
              <a:rPr lang="en-US" dirty="0"/>
              <a:t>Estimate of error standard deviation: 0.58115214 </a:t>
            </a:r>
            <a:br>
              <a:rPr lang="en-US" dirty="0"/>
            </a:br>
            <a:endParaRPr lang="en-US" dirty="0"/>
          </a:p>
        </p:txBody>
      </p:sp>
    </p:spTree>
    <p:extLst>
      <p:ext uri="{BB962C8B-B14F-4D97-AF65-F5344CB8AC3E}">
        <p14:creationId xmlns:p14="http://schemas.microsoft.com/office/powerpoint/2010/main" xmlns="" val="4096835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Surprises/difficulties</a:t>
            </a:r>
            <a:endParaRPr lang="en-US" b="1" dirty="0"/>
          </a:p>
        </p:txBody>
      </p:sp>
      <p:sp>
        <p:nvSpPr>
          <p:cNvPr id="3" name="Content Placeholder 2"/>
          <p:cNvSpPr>
            <a:spLocks noGrp="1"/>
          </p:cNvSpPr>
          <p:nvPr>
            <p:ph idx="1"/>
          </p:nvPr>
        </p:nvSpPr>
        <p:spPr>
          <a:xfrm>
            <a:off x="1589649" y="2446607"/>
            <a:ext cx="8510954" cy="3869787"/>
          </a:xfrm>
        </p:spPr>
        <p:txBody>
          <a:bodyPr>
            <a:normAutofit lnSpcReduction="10000"/>
          </a:bodyPr>
          <a:lstStyle/>
          <a:p>
            <a:r>
              <a:rPr lang="en-US" dirty="0" smtClean="0"/>
              <a:t>Our group was working with a large sample size and found it somewhat difficult dealing with the calculations of so much data. It took quite a bit of time to do the calculations for 100 data points for each of the variables and to double check each of the results. </a:t>
            </a:r>
          </a:p>
          <a:p>
            <a:r>
              <a:rPr lang="en-US" dirty="0" smtClean="0"/>
              <a:t>Our group wasn’t sure if our data would show a strong correlation between the hours of exercise per week and GPA but suspected that increased exercise might lead to doing better in school. </a:t>
            </a:r>
          </a:p>
          <a:p>
            <a:r>
              <a:rPr lang="en-US" dirty="0" smtClean="0"/>
              <a:t>Our data ended up surprising us by showing a moderate negative correlation between the hours of exercise per week and GPA for the students we interviewed.  </a:t>
            </a:r>
          </a:p>
          <a:p>
            <a:endParaRPr lang="en-US" dirty="0"/>
          </a:p>
        </p:txBody>
      </p:sp>
    </p:spTree>
    <p:extLst>
      <p:ext uri="{BB962C8B-B14F-4D97-AF65-F5344CB8AC3E}">
        <p14:creationId xmlns:p14="http://schemas.microsoft.com/office/powerpoint/2010/main" xmlns="" val="3899052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a:t>
            </a:r>
            <a:endParaRPr lang="en-US" dirty="0"/>
          </a:p>
        </p:txBody>
      </p:sp>
      <p:sp>
        <p:nvSpPr>
          <p:cNvPr id="3" name="Rectangle 2"/>
          <p:cNvSpPr/>
          <p:nvPr/>
        </p:nvSpPr>
        <p:spPr>
          <a:xfrm>
            <a:off x="1410268" y="2554365"/>
            <a:ext cx="9357816" cy="2322174"/>
          </a:xfrm>
          <a:prstGeom prst="rect">
            <a:avLst/>
          </a:prstGeom>
        </p:spPr>
        <p:txBody>
          <a:bodyPr wrap="square">
            <a:spAutoFit/>
          </a:bodyPr>
          <a:lstStyle/>
          <a:p>
            <a:pPr>
              <a:lnSpc>
                <a:spcPct val="115000"/>
              </a:lnSpc>
            </a:pPr>
            <a:r>
              <a:rPr lang="en-US"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We’ve </a:t>
            </a:r>
            <a:r>
              <a:rPr lang="en-US"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realized that the majority of people are exercise very little each week so the histogram showed that the graph is skewed to the right.  The GPA are more distributed out evenly in the histogram graph.  Both variance showed a mean of 3.  The correlation appeared to be very weak between the two variance because it’s very close to being 0 and the regression line is going downward.  The critical value in table II at 0.05 level of significant is .195 which is greater than our R value.  Therefore </a:t>
            </a:r>
            <a:r>
              <a:rPr lang="en-US"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rPr>
              <a:t>we </a:t>
            </a:r>
            <a:r>
              <a:rPr lang="en-US"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believe that our data for just the hour of exercise and GPA does not have a correlation relationship with each other.</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527004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p:txBody>
          <a:bodyPr/>
          <a:lstStyle/>
          <a:p>
            <a:r>
              <a:rPr lang="en-US" dirty="0"/>
              <a:t>In </a:t>
            </a:r>
            <a:r>
              <a:rPr lang="en-US" dirty="0" smtClean="0"/>
              <a:t>conclusion, we </a:t>
            </a:r>
            <a:r>
              <a:rPr lang="en-US" dirty="0"/>
              <a:t>believe that our hypothesis of trying to prove that the more hours that the student exercise per week, the better GPA that they can get is not true.  It doesn’t have any correlation between the two due to lack of other factor like the age of the student, how many credit does the student take during the semester, and how many hour does the student work during the week.  If </a:t>
            </a:r>
            <a:r>
              <a:rPr lang="en-US" dirty="0" smtClean="0"/>
              <a:t>we </a:t>
            </a:r>
            <a:r>
              <a:rPr lang="en-US" dirty="0"/>
              <a:t>have to repeat the project, </a:t>
            </a:r>
            <a:r>
              <a:rPr lang="en-US" dirty="0" smtClean="0"/>
              <a:t>we </a:t>
            </a:r>
            <a:r>
              <a:rPr lang="en-US" dirty="0"/>
              <a:t>will take the other factor into consideration instead of just the two factor to be able to form a stronger data and correlation between all of the factors.  </a:t>
            </a:r>
          </a:p>
          <a:p>
            <a:endParaRPr lang="en-US" dirty="0"/>
          </a:p>
        </p:txBody>
      </p:sp>
    </p:spTree>
    <p:extLst>
      <p:ext uri="{BB962C8B-B14F-4D97-AF65-F5344CB8AC3E}">
        <p14:creationId xmlns:p14="http://schemas.microsoft.com/office/powerpoint/2010/main" xmlns="" val="1800380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
            </a:r>
            <a:br>
              <a:rPr lang="en-US" dirty="0" smtClean="0"/>
            </a:br>
            <a:r>
              <a:rPr lang="en-US" sz="6700" b="1" dirty="0" smtClean="0"/>
              <a:t>Purpose of study</a:t>
            </a:r>
            <a:r>
              <a:rPr lang="en-US" sz="6700" b="1" dirty="0"/>
              <a:t/>
            </a:r>
            <a:br>
              <a:rPr lang="en-US" sz="6700" b="1" dirty="0"/>
            </a:br>
            <a:endParaRPr lang="en-US" sz="6700" b="1" dirty="0"/>
          </a:p>
        </p:txBody>
      </p:sp>
      <p:sp>
        <p:nvSpPr>
          <p:cNvPr id="14" name="Content Placeholder 13"/>
          <p:cNvSpPr>
            <a:spLocks noGrp="1"/>
          </p:cNvSpPr>
          <p:nvPr>
            <p:ph idx="1"/>
          </p:nvPr>
        </p:nvSpPr>
        <p:spPr/>
        <p:txBody>
          <a:bodyPr>
            <a:normAutofit/>
          </a:bodyPr>
          <a:lstStyle/>
          <a:p>
            <a:r>
              <a:rPr lang="en-US" sz="4400" dirty="0" smtClean="0"/>
              <a:t> </a:t>
            </a:r>
            <a:r>
              <a:rPr lang="en-US" sz="4400" dirty="0"/>
              <a:t>For SLCC students attending the Redwood campus, does hours of exercise per week relate to cumulative GPA?</a:t>
            </a:r>
            <a:br>
              <a:rPr lang="en-US" sz="4400" dirty="0"/>
            </a:br>
            <a:endParaRPr lang="en-US" sz="44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Study Design</a:t>
            </a:r>
            <a:r>
              <a:rPr lang="en-US" dirty="0"/>
              <a:t> </a:t>
            </a:r>
          </a:p>
        </p:txBody>
      </p:sp>
      <p:graphicFrame>
        <p:nvGraphicFramePr>
          <p:cNvPr id="4" name="Content Placeholder 3" descr="Stacked List"/>
          <p:cNvGraphicFramePr>
            <a:graphicFrameLocks noGrp="1"/>
          </p:cNvGraphicFramePr>
          <p:nvPr>
            <p:ph idx="1"/>
            <p:extLst>
              <p:ext uri="{D42A27DB-BD31-4B8C-83A1-F6EECF244321}">
                <p14:modId xmlns:p14="http://schemas.microsoft.com/office/powerpoint/2010/main" xmlns="" val="3634261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2450947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8643" y="-66822"/>
            <a:ext cx="7772400" cy="147002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Group 3 Data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806719308"/>
              </p:ext>
            </p:extLst>
          </p:nvPr>
        </p:nvGraphicFramePr>
        <p:xfrm>
          <a:off x="1733843" y="771378"/>
          <a:ext cx="1905000" cy="5486400"/>
        </p:xfrm>
        <a:graphic>
          <a:graphicData uri="http://schemas.openxmlformats.org/drawingml/2006/table">
            <a:tbl>
              <a:tblPr/>
              <a:tblGrid>
                <a:gridCol w="1377861"/>
                <a:gridCol w="527139"/>
              </a:tblGrid>
              <a:tr h="438912">
                <a:tc>
                  <a:txBody>
                    <a:bodyPr/>
                    <a:lstStyle/>
                    <a:p>
                      <a:pPr marL="0" marR="0">
                        <a:lnSpc>
                          <a:spcPct val="115000"/>
                        </a:lnSpc>
                        <a:spcBef>
                          <a:spcPts val="0"/>
                        </a:spcBef>
                        <a:spcAft>
                          <a:spcPts val="0"/>
                        </a:spcAft>
                      </a:pPr>
                      <a:r>
                        <a:rPr lang="en-US" sz="1000" b="1" u="sng">
                          <a:latin typeface="Calibri"/>
                          <a:ea typeface="Calibri"/>
                          <a:cs typeface="Times New Roman"/>
                        </a:rPr>
                        <a:t>Hours of exercise per week</a:t>
                      </a:r>
                      <a:endParaRPr lang="en-US" sz="10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u="sng">
                          <a:latin typeface="Calibri"/>
                          <a:ea typeface="Calibri"/>
                          <a:cs typeface="Times New Roman"/>
                        </a:rPr>
                        <a:t>GPA</a:t>
                      </a:r>
                      <a:endParaRPr lang="en-US" sz="1000">
                        <a:latin typeface="Calibri"/>
                        <a:ea typeface="Calibri"/>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4</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3.1</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3</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3.92</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4</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2.79</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6</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3.8</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2</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2.5</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3</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3.06</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1</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2.5</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6</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3.7</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3</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3.5</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2.5</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2.5</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2.96</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7</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2</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2</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3.78</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8</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2.5</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3</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3.4</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0.5</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3.9</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3</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3.8</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0</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3.4</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0</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2.7</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0.5</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2.7</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1</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3.9</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1</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Calibri"/>
                          <a:ea typeface="Calibri"/>
                          <a:cs typeface="Times New Roman"/>
                        </a:rPr>
                        <a:t>3.7</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1000">
                          <a:latin typeface="Calibri"/>
                          <a:ea typeface="Calibri"/>
                          <a:cs typeface="Times New Roman"/>
                        </a:rPr>
                        <a:t>4</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Calibri"/>
                          <a:ea typeface="Calibri"/>
                          <a:cs typeface="Times New Roman"/>
                        </a:rPr>
                        <a:t>2.9</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995741592"/>
              </p:ext>
            </p:extLst>
          </p:nvPr>
        </p:nvGraphicFramePr>
        <p:xfrm>
          <a:off x="3867443" y="771378"/>
          <a:ext cx="1828800" cy="5486400"/>
        </p:xfrm>
        <a:graphic>
          <a:graphicData uri="http://schemas.openxmlformats.org/drawingml/2006/table">
            <a:tbl>
              <a:tblPr/>
              <a:tblGrid>
                <a:gridCol w="1170123"/>
                <a:gridCol w="658677"/>
              </a:tblGrid>
              <a:tr h="219456">
                <a:tc>
                  <a:txBody>
                    <a:bodyPr/>
                    <a:lstStyle/>
                    <a:p>
                      <a:pPr marL="0" marR="0">
                        <a:lnSpc>
                          <a:spcPct val="115000"/>
                        </a:lnSpc>
                        <a:spcBef>
                          <a:spcPts val="0"/>
                        </a:spcBef>
                        <a:spcAft>
                          <a:spcPts val="0"/>
                        </a:spcAft>
                      </a:pPr>
                      <a:r>
                        <a:rPr lang="en-US" sz="900" dirty="0">
                          <a:latin typeface="Calibri"/>
                          <a:ea typeface="Calibri"/>
                          <a:cs typeface="Times New Roman"/>
                        </a:rPr>
                        <a:t>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dirty="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4</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1</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0</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2.6</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2.9</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2.1</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6</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0</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0</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10</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4</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0</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3.7</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6</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10</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4</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2.9</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10</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dirty="0">
                          <a:latin typeface="Calibri"/>
                          <a:ea typeface="Calibri"/>
                          <a:cs typeface="Times New Roman"/>
                        </a:rPr>
                        <a:t>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209561606"/>
              </p:ext>
            </p:extLst>
          </p:nvPr>
        </p:nvGraphicFramePr>
        <p:xfrm>
          <a:off x="6001043" y="771378"/>
          <a:ext cx="1981200" cy="5486400"/>
        </p:xfrm>
        <a:graphic>
          <a:graphicData uri="http://schemas.openxmlformats.org/drawingml/2006/table">
            <a:tbl>
              <a:tblPr/>
              <a:tblGrid>
                <a:gridCol w="1267633"/>
                <a:gridCol w="713567"/>
              </a:tblGrid>
              <a:tr h="219456">
                <a:tc>
                  <a:txBody>
                    <a:bodyPr/>
                    <a:lstStyle/>
                    <a:p>
                      <a:pPr marL="0" marR="0">
                        <a:lnSpc>
                          <a:spcPct val="115000"/>
                        </a:lnSpc>
                        <a:spcBef>
                          <a:spcPts val="0"/>
                        </a:spcBef>
                        <a:spcAft>
                          <a:spcPts val="0"/>
                        </a:spcAft>
                      </a:pPr>
                      <a:r>
                        <a:rPr lang="en-US" sz="900" dirty="0">
                          <a:latin typeface="Calibri"/>
                          <a:ea typeface="Calibri"/>
                          <a:cs typeface="Times New Roman"/>
                        </a:rPr>
                        <a:t>1</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3.4</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15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4</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3.1</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4</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1.5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1</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3.35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3.5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2.9</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6</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3.8</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5.5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3.1</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10</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2.5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4</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2.95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6</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3.2</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1.5</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2.76</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7</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2.1</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56">
                <a:tc>
                  <a:txBody>
                    <a:bodyPr/>
                    <a:lstStyle/>
                    <a:p>
                      <a:pPr marL="0" marR="0">
                        <a:lnSpc>
                          <a:spcPct val="115000"/>
                        </a:lnSpc>
                        <a:spcBef>
                          <a:spcPts val="0"/>
                        </a:spcBef>
                        <a:spcAft>
                          <a:spcPts val="0"/>
                        </a:spcAft>
                      </a:pPr>
                      <a:r>
                        <a:rPr lang="en-US" sz="900">
                          <a:latin typeface="Calibri"/>
                          <a:ea typeface="Calibri"/>
                          <a:cs typeface="Times New Roman"/>
                        </a:rPr>
                        <a:t>0</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3.86</a:t>
                      </a:r>
                    </a:p>
                  </a:txBody>
                  <a:tcPr marL="57828" marR="57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931981584"/>
              </p:ext>
            </p:extLst>
          </p:nvPr>
        </p:nvGraphicFramePr>
        <p:xfrm>
          <a:off x="8363243" y="771378"/>
          <a:ext cx="1981200" cy="5486390"/>
        </p:xfrm>
        <a:graphic>
          <a:graphicData uri="http://schemas.openxmlformats.org/drawingml/2006/table">
            <a:tbl>
              <a:tblPr/>
              <a:tblGrid>
                <a:gridCol w="1267632"/>
                <a:gridCol w="713568"/>
              </a:tblGrid>
              <a:tr h="211015">
                <a:tc>
                  <a:txBody>
                    <a:bodyPr/>
                    <a:lstStyle/>
                    <a:p>
                      <a:pPr marL="0" marR="0">
                        <a:lnSpc>
                          <a:spcPct val="115000"/>
                        </a:lnSpc>
                        <a:spcBef>
                          <a:spcPts val="0"/>
                        </a:spcBef>
                        <a:spcAft>
                          <a:spcPts val="0"/>
                        </a:spcAft>
                      </a:pPr>
                      <a:r>
                        <a:rPr lang="en-US" sz="900" dirty="0">
                          <a:latin typeface="Calibri"/>
                          <a:ea typeface="Calibri"/>
                          <a:cs typeface="Times New Roman"/>
                        </a:rPr>
                        <a:t>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2</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3.2</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2</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3.7</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3</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2.85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0</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2.6</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6</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2.9</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4</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2.9</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3</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3.9</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4</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0</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2.75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3.9</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4</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3.62</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0</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3</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2.4</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4</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2.9</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2</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3.5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10</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3.45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0</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4</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3</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4</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3</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2.4</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6</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Times New Roman"/>
                        </a:rPr>
                        <a:t>2.3</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15">
                <a:tc>
                  <a:txBody>
                    <a:bodyPr/>
                    <a:lstStyle/>
                    <a:p>
                      <a:pPr marL="0" marR="0">
                        <a:lnSpc>
                          <a:spcPct val="115000"/>
                        </a:lnSpc>
                        <a:spcBef>
                          <a:spcPts val="0"/>
                        </a:spcBef>
                        <a:spcAft>
                          <a:spcPts val="0"/>
                        </a:spcAft>
                      </a:pPr>
                      <a:r>
                        <a:rPr lang="en-US" sz="900">
                          <a:latin typeface="Calibri"/>
                          <a:ea typeface="Calibri"/>
                          <a:cs typeface="Times New Roman"/>
                        </a:rPr>
                        <a:t>5</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Times New Roman"/>
                        </a:rPr>
                        <a:t>2.7</a:t>
                      </a:r>
                    </a:p>
                  </a:txBody>
                  <a:tcPr marL="55604" marR="556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1"/>
          <p:cNvSpPr>
            <a:spLocks noChangeArrowheads="1"/>
          </p:cNvSpPr>
          <p:nvPr/>
        </p:nvSpPr>
        <p:spPr bwMode="auto">
          <a:xfrm>
            <a:off x="1505243" y="-29542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74806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Hour of exercise per week graph</a:t>
            </a:r>
            <a:endParaRPr lang="en-US" dirty="0"/>
          </a:p>
        </p:txBody>
      </p:sp>
      <p:pic>
        <p:nvPicPr>
          <p:cNvPr id="5" name="Content Placeholder 4"/>
          <p:cNvPicPr>
            <a:picLocks noGrp="1"/>
          </p:cNvPicPr>
          <p:nvPr>
            <p:ph sz="half" idx="1"/>
          </p:nvPr>
        </p:nvPicPr>
        <p:blipFill>
          <a:blip r:embed="rId2" cstate="print"/>
          <a:stretch>
            <a:fillRect/>
          </a:stretch>
        </p:blipFill>
        <p:spPr>
          <a:xfrm>
            <a:off x="2061475" y="2560638"/>
            <a:ext cx="3192250" cy="3309937"/>
          </a:xfrm>
          <a:prstGeom prst="rect">
            <a:avLst/>
          </a:prstGeom>
        </p:spPr>
      </p:pic>
      <p:pic>
        <p:nvPicPr>
          <p:cNvPr id="7" name="Content Placeholder 6"/>
          <p:cNvPicPr>
            <a:picLocks noGrp="1"/>
          </p:cNvPicPr>
          <p:nvPr>
            <p:ph sz="half" idx="2"/>
          </p:nvPr>
        </p:nvPicPr>
        <p:blipFill>
          <a:blip r:embed="rId3" cstate="print"/>
          <a:stretch>
            <a:fillRect/>
          </a:stretch>
        </p:blipFill>
        <p:spPr>
          <a:xfrm>
            <a:off x="6944625" y="2560638"/>
            <a:ext cx="3192250" cy="3309937"/>
          </a:xfrm>
          <a:prstGeom prst="rect">
            <a:avLst/>
          </a:prstGeom>
        </p:spPr>
      </p:pic>
    </p:spTree>
    <p:extLst>
      <p:ext uri="{BB962C8B-B14F-4D97-AF65-F5344CB8AC3E}">
        <p14:creationId xmlns:p14="http://schemas.microsoft.com/office/powerpoint/2010/main" xmlns="" val="4010278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10717"/>
            <a:ext cx="8686800" cy="838200"/>
          </a:xfrm>
        </p:spPr>
        <p:txBody>
          <a:bodyPr/>
          <a:lstStyle/>
          <a:p>
            <a:r>
              <a:rPr lang="en-US" dirty="0" smtClean="0"/>
              <a:t>Hours of exercise per week</a:t>
            </a:r>
            <a:endParaRPr lang="en-US" dirty="0"/>
          </a:p>
        </p:txBody>
      </p:sp>
      <p:sp>
        <p:nvSpPr>
          <p:cNvPr id="14337" name="AutoShape 1"/>
          <p:cNvSpPr>
            <a:spLocks noChangeShapeType="1"/>
          </p:cNvSpPr>
          <p:nvPr/>
        </p:nvSpPr>
        <p:spPr bwMode="auto">
          <a:xfrm>
            <a:off x="2057400" y="3505201"/>
            <a:ext cx="6350" cy="1635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9" name="Text Box 3"/>
          <p:cNvSpPr txBox="1">
            <a:spLocks noChangeArrowheads="1"/>
          </p:cNvSpPr>
          <p:nvPr/>
        </p:nvSpPr>
        <p:spPr bwMode="auto">
          <a:xfrm>
            <a:off x="1752600" y="3276601"/>
            <a:ext cx="603250" cy="225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800" dirty="0">
                <a:latin typeface="Calibri" pitchFamily="34" charset="0"/>
                <a:ea typeface="Calibri" pitchFamily="34" charset="0"/>
                <a:cs typeface="Times New Roman" pitchFamily="18" charset="0"/>
              </a:rPr>
              <a:t>Minimum</a:t>
            </a:r>
            <a:endParaRPr lang="en-US" dirty="0">
              <a:latin typeface="Arial" pitchFamily="34" charset="0"/>
              <a:cs typeface="Arial" pitchFamily="34" charset="0"/>
            </a:endParaRPr>
          </a:p>
        </p:txBody>
      </p:sp>
      <p:sp>
        <p:nvSpPr>
          <p:cNvPr id="14338" name="Text Box 2"/>
          <p:cNvSpPr txBox="1">
            <a:spLocks noChangeArrowheads="1"/>
          </p:cNvSpPr>
          <p:nvPr/>
        </p:nvSpPr>
        <p:spPr bwMode="auto">
          <a:xfrm>
            <a:off x="5715000" y="3352801"/>
            <a:ext cx="546100" cy="219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800">
                <a:latin typeface="Calibri" pitchFamily="34" charset="0"/>
                <a:ea typeface="Calibri" pitchFamily="34" charset="0"/>
                <a:cs typeface="Times New Roman" pitchFamily="18" charset="0"/>
              </a:rPr>
              <a:t>Median</a:t>
            </a:r>
            <a:endParaRPr lang="en-US">
              <a:latin typeface="Arial" pitchFamily="34" charset="0"/>
              <a:cs typeface="Arial" pitchFamily="34" charset="0"/>
            </a:endParaRPr>
          </a:p>
        </p:txBody>
      </p:sp>
      <p:sp>
        <p:nvSpPr>
          <p:cNvPr id="14340" name="Text Box 4"/>
          <p:cNvSpPr txBox="1">
            <a:spLocks noChangeArrowheads="1"/>
          </p:cNvSpPr>
          <p:nvPr/>
        </p:nvSpPr>
        <p:spPr bwMode="auto">
          <a:xfrm>
            <a:off x="7696200" y="3276600"/>
            <a:ext cx="660400" cy="2047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800">
                <a:latin typeface="Calibri" pitchFamily="34" charset="0"/>
                <a:ea typeface="Calibri" pitchFamily="34" charset="0"/>
                <a:cs typeface="Times New Roman" pitchFamily="18" charset="0"/>
              </a:rPr>
              <a:t>1</a:t>
            </a:r>
            <a:r>
              <a:rPr lang="en-US" sz="800" baseline="30000">
                <a:latin typeface="Calibri" pitchFamily="34" charset="0"/>
                <a:ea typeface="Calibri" pitchFamily="34" charset="0"/>
                <a:cs typeface="Times New Roman" pitchFamily="18" charset="0"/>
              </a:rPr>
              <a:t>st</a:t>
            </a:r>
            <a:r>
              <a:rPr lang="en-US" sz="800">
                <a:latin typeface="Calibri" pitchFamily="34" charset="0"/>
                <a:ea typeface="Calibri" pitchFamily="34" charset="0"/>
                <a:cs typeface="Times New Roman" pitchFamily="18" charset="0"/>
              </a:rPr>
              <a:t> Quartile</a:t>
            </a:r>
            <a:endParaRPr lang="en-US">
              <a:latin typeface="Arial" pitchFamily="34" charset="0"/>
              <a:cs typeface="Arial" pitchFamily="34" charset="0"/>
            </a:endParaRPr>
          </a:p>
        </p:txBody>
      </p:sp>
      <p:sp>
        <p:nvSpPr>
          <p:cNvPr id="14341" name="Rectangle 5"/>
          <p:cNvSpPr>
            <a:spLocks noChangeArrowheads="1"/>
          </p:cNvSpPr>
          <p:nvPr/>
        </p:nvSpPr>
        <p:spPr bwMode="auto">
          <a:xfrm>
            <a:off x="1458353" y="1476501"/>
            <a:ext cx="5907386"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100" dirty="0">
                <a:latin typeface="Calibri" pitchFamily="34" charset="0"/>
                <a:ea typeface="Calibri" pitchFamily="34" charset="0"/>
                <a:cs typeface="Times New Roman" pitchFamily="18" charset="0"/>
              </a:rPr>
              <a:t>Our first qualitative variable is the hours of exercise per week for the SLCC students we interviewed.</a:t>
            </a:r>
            <a:endParaRPr lang="en-US" sz="8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14345" name="Rectangle 9"/>
          <p:cNvSpPr>
            <a:spLocks noChangeArrowheads="1"/>
          </p:cNvSpPr>
          <p:nvPr/>
        </p:nvSpPr>
        <p:spPr bwMode="auto">
          <a:xfrm>
            <a:off x="1472924" y="1715371"/>
            <a:ext cx="509729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1200" dirty="0">
              <a:solidFill>
                <a:srgbClr val="000000"/>
              </a:solidFill>
              <a:latin typeface="Calibri" pitchFamily="34" charset="0"/>
              <a:ea typeface="Calibri" pitchFamily="34" charset="0"/>
              <a:cs typeface="Times New Roman" pitchFamily="18" charset="0"/>
            </a:endParaRPr>
          </a:p>
          <a:p>
            <a:pPr eaLnBrk="0" fontAlgn="base" hangingPunct="0">
              <a:spcBef>
                <a:spcPct val="0"/>
              </a:spcBef>
              <a:spcAft>
                <a:spcPct val="0"/>
              </a:spcAft>
            </a:pPr>
            <a:r>
              <a:rPr lang="en-US" sz="1200" dirty="0">
                <a:solidFill>
                  <a:srgbClr val="000000"/>
                </a:solidFill>
                <a:latin typeface="Calibri" pitchFamily="34" charset="0"/>
                <a:ea typeface="Calibri" pitchFamily="34" charset="0"/>
                <a:cs typeface="Times New Roman" pitchFamily="18" charset="0"/>
              </a:rPr>
              <a:t>Listed below is the data for hours of exercise per week data in ascending order.</a:t>
            </a:r>
            <a:endParaRPr lang="en-US" dirty="0">
              <a:latin typeface="Arial" pitchFamily="34" charset="0"/>
              <a:cs typeface="Arial" pitchFamily="34" charset="0"/>
            </a:endParaRPr>
          </a:p>
        </p:txBody>
      </p:sp>
      <p:cxnSp>
        <p:nvCxnSpPr>
          <p:cNvPr id="13" name="Straight Arrow Connector 12"/>
          <p:cNvCxnSpPr/>
          <p:nvPr/>
        </p:nvCxnSpPr>
        <p:spPr>
          <a:xfrm>
            <a:off x="6019800" y="3581400"/>
            <a:ext cx="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xmlns="" val="4187788546"/>
              </p:ext>
            </p:extLst>
          </p:nvPr>
        </p:nvGraphicFramePr>
        <p:xfrm>
          <a:off x="1905000" y="3639119"/>
          <a:ext cx="8229595" cy="2014302"/>
        </p:xfrm>
        <a:graphic>
          <a:graphicData uri="http://schemas.openxmlformats.org/drawingml/2006/table">
            <a:tbl>
              <a:tblPr/>
              <a:tblGrid>
                <a:gridCol w="316815"/>
                <a:gridCol w="225323"/>
                <a:gridCol w="225323"/>
                <a:gridCol w="225323"/>
                <a:gridCol w="225323"/>
                <a:gridCol w="225323"/>
                <a:gridCol w="225323"/>
                <a:gridCol w="225323"/>
                <a:gridCol w="225323"/>
                <a:gridCol w="225323"/>
                <a:gridCol w="225323"/>
                <a:gridCol w="316815"/>
                <a:gridCol w="316815"/>
                <a:gridCol w="225323"/>
                <a:gridCol w="225323"/>
                <a:gridCol w="225323"/>
                <a:gridCol w="225323"/>
                <a:gridCol w="225323"/>
                <a:gridCol w="316815"/>
                <a:gridCol w="316815"/>
                <a:gridCol w="225323"/>
                <a:gridCol w="225323"/>
                <a:gridCol w="225323"/>
                <a:gridCol w="225323"/>
                <a:gridCol w="225323"/>
                <a:gridCol w="225323"/>
                <a:gridCol w="225323"/>
                <a:gridCol w="225323"/>
                <a:gridCol w="286569"/>
                <a:gridCol w="286569"/>
                <a:gridCol w="286569"/>
                <a:gridCol w="286569"/>
                <a:gridCol w="316815"/>
              </a:tblGrid>
              <a:tr h="671434">
                <a:tc>
                  <a:txBody>
                    <a:bodyPr/>
                    <a:lstStyle/>
                    <a:p>
                      <a:pPr marL="0" marR="0">
                        <a:lnSpc>
                          <a:spcPct val="115000"/>
                        </a:lnSpc>
                        <a:spcBef>
                          <a:spcPts val="0"/>
                        </a:spcBef>
                        <a:spcAft>
                          <a:spcPts val="0"/>
                        </a:spcAft>
                      </a:pPr>
                      <a:r>
                        <a:rPr lang="en-US" sz="1200" dirty="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0.5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0.5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1</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1</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1</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1</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1</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1</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1.5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2.5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434">
                <a:tc>
                  <a:txBody>
                    <a:bodyPr/>
                    <a:lstStyle/>
                    <a:p>
                      <a:pPr marL="0" marR="0">
                        <a:lnSpc>
                          <a:spcPct val="115000"/>
                        </a:lnSpc>
                        <a:spcBef>
                          <a:spcPts val="0"/>
                        </a:spcBef>
                        <a:spcAft>
                          <a:spcPts val="0"/>
                        </a:spcAft>
                      </a:pPr>
                      <a:r>
                        <a:rPr lang="en-US" sz="1200">
                          <a:latin typeface="Calibri"/>
                          <a:ea typeface="Calibri"/>
                          <a:cs typeface="Times New Roman"/>
                        </a:rPr>
                        <a:t>2.5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3.5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4</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434">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5</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6</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6</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6</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6</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6</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6</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6</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6</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7</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7</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8</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8</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8</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8</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8</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8</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8</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8</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10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10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10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10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10</a:t>
                      </a:r>
                    </a:p>
                  </a:txBody>
                  <a:tcPr marL="60490" marR="60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Rectangle 19"/>
          <p:cNvSpPr/>
          <p:nvPr/>
        </p:nvSpPr>
        <p:spPr>
          <a:xfrm>
            <a:off x="1905000" y="5638800"/>
            <a:ext cx="304800" cy="533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1" name="TextBox 20"/>
          <p:cNvSpPr txBox="1"/>
          <p:nvPr/>
        </p:nvSpPr>
        <p:spPr>
          <a:xfrm>
            <a:off x="1828800" y="5715001"/>
            <a:ext cx="381000" cy="246221"/>
          </a:xfrm>
          <a:prstGeom prst="rect">
            <a:avLst/>
          </a:prstGeom>
          <a:noFill/>
        </p:spPr>
        <p:txBody>
          <a:bodyPr wrap="square" rtlCol="0">
            <a:spAutoFit/>
          </a:bodyPr>
          <a:lstStyle/>
          <a:p>
            <a:r>
              <a:rPr lang="en-US" sz="1000" dirty="0"/>
              <a:t>15</a:t>
            </a:r>
          </a:p>
        </p:txBody>
      </p:sp>
      <p:cxnSp>
        <p:nvCxnSpPr>
          <p:cNvPr id="14347" name="AutoShape 11"/>
          <p:cNvCxnSpPr>
            <a:cxnSpLocks noChangeShapeType="1"/>
          </p:cNvCxnSpPr>
          <p:nvPr/>
        </p:nvCxnSpPr>
        <p:spPr bwMode="auto">
          <a:xfrm>
            <a:off x="8001000" y="3505200"/>
            <a:ext cx="0" cy="381000"/>
          </a:xfrm>
          <a:prstGeom prst="straightConnector1">
            <a:avLst/>
          </a:prstGeom>
          <a:noFill/>
          <a:ln w="9525">
            <a:solidFill>
              <a:srgbClr val="000000"/>
            </a:solidFill>
            <a:round/>
            <a:headEnd/>
            <a:tailEnd type="triangle" w="med" len="med"/>
          </a:ln>
        </p:spPr>
      </p:cxnSp>
      <p:sp>
        <p:nvSpPr>
          <p:cNvPr id="14348" name="Text Box 12"/>
          <p:cNvSpPr txBox="1">
            <a:spLocks noChangeArrowheads="1"/>
          </p:cNvSpPr>
          <p:nvPr/>
        </p:nvSpPr>
        <p:spPr bwMode="auto">
          <a:xfrm>
            <a:off x="1752601" y="6324601"/>
            <a:ext cx="663575" cy="206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a:latin typeface="Calibri" pitchFamily="34" charset="0"/>
                <a:cs typeface="Arial" pitchFamily="34" charset="0"/>
              </a:rPr>
              <a:t>Maximum</a:t>
            </a:r>
            <a:endParaRPr lang="en-US">
              <a:latin typeface="Arial" pitchFamily="34" charset="0"/>
              <a:cs typeface="Arial" pitchFamily="34" charset="0"/>
            </a:endParaRPr>
          </a:p>
        </p:txBody>
      </p:sp>
      <p:cxnSp>
        <p:nvCxnSpPr>
          <p:cNvPr id="14349" name="AutoShape 13"/>
          <p:cNvCxnSpPr>
            <a:cxnSpLocks noChangeShapeType="1"/>
          </p:cNvCxnSpPr>
          <p:nvPr/>
        </p:nvCxnSpPr>
        <p:spPr bwMode="auto">
          <a:xfrm>
            <a:off x="2057400" y="6096000"/>
            <a:ext cx="0" cy="190500"/>
          </a:xfrm>
          <a:prstGeom prst="straightConnector1">
            <a:avLst/>
          </a:prstGeom>
          <a:noFill/>
          <a:ln w="9525">
            <a:solidFill>
              <a:srgbClr val="000000"/>
            </a:solidFill>
            <a:round/>
            <a:headEnd/>
            <a:tailEnd type="triangle" w="med" len="med"/>
          </a:ln>
        </p:spPr>
      </p:cxnSp>
      <p:sp>
        <p:nvSpPr>
          <p:cNvPr id="14350" name="Text Box 14"/>
          <p:cNvSpPr txBox="1">
            <a:spLocks noChangeArrowheads="1"/>
          </p:cNvSpPr>
          <p:nvPr/>
        </p:nvSpPr>
        <p:spPr bwMode="auto">
          <a:xfrm>
            <a:off x="3962400" y="5943600"/>
            <a:ext cx="677862" cy="190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dirty="0">
                <a:latin typeface="Calibri" pitchFamily="34" charset="0"/>
                <a:cs typeface="Arial" pitchFamily="34" charset="0"/>
              </a:rPr>
              <a:t>3</a:t>
            </a:r>
            <a:r>
              <a:rPr lang="en-US" sz="800" baseline="30000" dirty="0">
                <a:latin typeface="Calibri" pitchFamily="34" charset="0"/>
                <a:cs typeface="Arial" pitchFamily="34" charset="0"/>
              </a:rPr>
              <a:t>rd</a:t>
            </a:r>
            <a:r>
              <a:rPr lang="en-US" sz="800" dirty="0">
                <a:latin typeface="Calibri" pitchFamily="34" charset="0"/>
                <a:cs typeface="Arial" pitchFamily="34" charset="0"/>
              </a:rPr>
              <a:t> Quartile</a:t>
            </a:r>
            <a:endParaRPr lang="en-US" dirty="0">
              <a:latin typeface="Arial" pitchFamily="34" charset="0"/>
              <a:cs typeface="Arial" pitchFamily="34" charset="0"/>
            </a:endParaRPr>
          </a:p>
        </p:txBody>
      </p:sp>
      <p:cxnSp>
        <p:nvCxnSpPr>
          <p:cNvPr id="14351" name="AutoShape 15"/>
          <p:cNvCxnSpPr>
            <a:cxnSpLocks noChangeShapeType="1"/>
          </p:cNvCxnSpPr>
          <p:nvPr/>
        </p:nvCxnSpPr>
        <p:spPr bwMode="auto">
          <a:xfrm>
            <a:off x="4267201" y="5638800"/>
            <a:ext cx="34131" cy="304800"/>
          </a:xfrm>
          <a:prstGeom prst="straightConnector1">
            <a:avLst/>
          </a:prstGeom>
          <a:noFill/>
          <a:ln w="9525">
            <a:solidFill>
              <a:srgbClr val="000000"/>
            </a:solidFill>
            <a:round/>
            <a:headEnd/>
            <a:tailEnd type="triangle" w="med" len="med"/>
          </a:ln>
        </p:spPr>
      </p:cxnSp>
      <p:sp>
        <p:nvSpPr>
          <p:cNvPr id="14352" name="Rectangle 16"/>
          <p:cNvSpPr>
            <a:spLocks noChangeArrowheads="1"/>
          </p:cNvSpPr>
          <p:nvPr/>
        </p:nvSpPr>
        <p:spPr bwMode="auto">
          <a:xfrm>
            <a:off x="2771000" y="2526609"/>
            <a:ext cx="373852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200" dirty="0">
                <a:latin typeface="Calibri" pitchFamily="34" charset="0"/>
                <a:ea typeface="Calibri" pitchFamily="34" charset="0"/>
                <a:cs typeface="Times New Roman" pitchFamily="18" charset="0"/>
              </a:rPr>
              <a:t>Outliers:  Q3-Q1=IQR                     5.25-2=3.25</a:t>
            </a:r>
            <a:endParaRPr lang="en-US" sz="800" dirty="0">
              <a:latin typeface="Arial" pitchFamily="34" charset="0"/>
              <a:cs typeface="Arial" pitchFamily="34" charset="0"/>
            </a:endParaRPr>
          </a:p>
          <a:p>
            <a:pPr fontAlgn="base">
              <a:spcBef>
                <a:spcPct val="0"/>
              </a:spcBef>
              <a:spcAft>
                <a:spcPct val="0"/>
              </a:spcAft>
            </a:pPr>
            <a:r>
              <a:rPr lang="en-US" sz="800" dirty="0">
                <a:latin typeface="Arial" pitchFamily="34" charset="0"/>
                <a:ea typeface="Calibri" pitchFamily="34" charset="0"/>
                <a:cs typeface="Arial" pitchFamily="34" charset="0"/>
              </a:rPr>
              <a:t>                    </a:t>
            </a:r>
            <a:r>
              <a:rPr lang="en-US" sz="1200" dirty="0">
                <a:latin typeface="Calibri" pitchFamily="34" charset="0"/>
                <a:ea typeface="Calibri" pitchFamily="34" charset="0"/>
                <a:cs typeface="Times New Roman" pitchFamily="18" charset="0"/>
              </a:rPr>
              <a:t> Q1-1.5(IQR)= Outlier     2-1.5(3.25)= -2.87</a:t>
            </a:r>
          </a:p>
          <a:p>
            <a:pPr fontAlgn="base">
              <a:spcBef>
                <a:spcPct val="0"/>
              </a:spcBef>
              <a:spcAft>
                <a:spcPct val="0"/>
              </a:spcAft>
            </a:pPr>
            <a:r>
              <a:rPr lang="en-US" sz="1200" dirty="0">
                <a:latin typeface="Calibri" pitchFamily="34" charset="0"/>
                <a:ea typeface="Calibri" pitchFamily="34" charset="0"/>
                <a:cs typeface="Times New Roman" pitchFamily="18" charset="0"/>
              </a:rPr>
              <a:t>                 Q3+1.5(IQR)= Outlier    5.25+1.5(3.25)= 10.125</a:t>
            </a:r>
            <a:endParaRPr lang="en-US" sz="800" dirty="0">
              <a:latin typeface="Arial" pitchFamily="34" charset="0"/>
              <a:cs typeface="Arial" pitchFamily="34" charset="0"/>
            </a:endParaRPr>
          </a:p>
          <a:p>
            <a:pPr eaLnBrk="0" fontAlgn="base" hangingPunct="0">
              <a:spcBef>
                <a:spcPct val="0"/>
              </a:spcBef>
              <a:spcAft>
                <a:spcPct val="0"/>
              </a:spcAft>
            </a:pPr>
            <a:r>
              <a:rPr lang="en-US" sz="1200" dirty="0">
                <a:latin typeface="Calibri" pitchFamily="34" charset="0"/>
                <a:ea typeface="Calibri" pitchFamily="34" charset="0"/>
                <a:cs typeface="Times New Roman" pitchFamily="18" charset="0"/>
              </a:rPr>
              <a:t>The outliers for this data is 15.</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031462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GPA</a:t>
            </a:r>
            <a:endParaRPr lang="en-US" b="1" dirty="0"/>
          </a:p>
        </p:txBody>
      </p:sp>
      <p:pic>
        <p:nvPicPr>
          <p:cNvPr id="5" name="Content Placeholder 4"/>
          <p:cNvPicPr>
            <a:picLocks noGrp="1"/>
          </p:cNvPicPr>
          <p:nvPr>
            <p:ph sz="half" idx="1"/>
          </p:nvPr>
        </p:nvPicPr>
        <p:blipFill>
          <a:blip r:embed="rId2" cstate="print"/>
          <a:stretch>
            <a:fillRect/>
          </a:stretch>
        </p:blipFill>
        <p:spPr>
          <a:xfrm>
            <a:off x="2061475" y="2560638"/>
            <a:ext cx="3192250" cy="3309937"/>
          </a:xfrm>
          <a:prstGeom prst="rect">
            <a:avLst/>
          </a:prstGeom>
        </p:spPr>
      </p:pic>
      <p:pic>
        <p:nvPicPr>
          <p:cNvPr id="6" name="Content Placeholder 5"/>
          <p:cNvPicPr>
            <a:picLocks noGrp="1"/>
          </p:cNvPicPr>
          <p:nvPr>
            <p:ph sz="half" idx="2"/>
          </p:nvPr>
        </p:nvPicPr>
        <p:blipFill>
          <a:blip r:embed="rId3" cstate="print"/>
          <a:stretch>
            <a:fillRect/>
          </a:stretch>
        </p:blipFill>
        <p:spPr>
          <a:xfrm>
            <a:off x="6944625" y="2560638"/>
            <a:ext cx="3192250" cy="3309937"/>
          </a:xfrm>
          <a:prstGeom prst="rect">
            <a:avLst/>
          </a:prstGeom>
        </p:spPr>
      </p:pic>
    </p:spTree>
    <p:extLst>
      <p:ext uri="{BB962C8B-B14F-4D97-AF65-F5344CB8AC3E}">
        <p14:creationId xmlns:p14="http://schemas.microsoft.com/office/powerpoint/2010/main" xmlns="" val="780364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47700"/>
            <a:ext cx="8686800" cy="838200"/>
          </a:xfrm>
        </p:spPr>
        <p:txBody>
          <a:bodyPr/>
          <a:lstStyle/>
          <a:p>
            <a:r>
              <a:rPr lang="en-US" dirty="0" smtClean="0"/>
              <a:t>GPA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056215146"/>
              </p:ext>
            </p:extLst>
          </p:nvPr>
        </p:nvGraphicFramePr>
        <p:xfrm>
          <a:off x="1752595" y="3238500"/>
          <a:ext cx="8763005" cy="2362200"/>
        </p:xfrm>
        <a:graphic>
          <a:graphicData uri="http://schemas.openxmlformats.org/drawingml/2006/table">
            <a:tbl>
              <a:tblPr/>
              <a:tblGrid>
                <a:gridCol w="325387"/>
                <a:gridCol w="325387"/>
                <a:gridCol w="388220"/>
                <a:gridCol w="325387"/>
                <a:gridCol w="388220"/>
                <a:gridCol w="388220"/>
                <a:gridCol w="388220"/>
                <a:gridCol w="388220"/>
                <a:gridCol w="325387"/>
                <a:gridCol w="325387"/>
                <a:gridCol w="325387"/>
                <a:gridCol w="325387"/>
                <a:gridCol w="325387"/>
                <a:gridCol w="325387"/>
                <a:gridCol w="388220"/>
                <a:gridCol w="388220"/>
                <a:gridCol w="388220"/>
                <a:gridCol w="325387"/>
                <a:gridCol w="388220"/>
                <a:gridCol w="388220"/>
                <a:gridCol w="325387"/>
                <a:gridCol w="325387"/>
                <a:gridCol w="325387"/>
                <a:gridCol w="325387"/>
                <a:gridCol w="325387"/>
              </a:tblGrid>
              <a:tr h="527506">
                <a:tc>
                  <a:txBody>
                    <a:bodyPr/>
                    <a:lstStyle/>
                    <a:p>
                      <a:pPr marL="0" marR="0">
                        <a:lnSpc>
                          <a:spcPct val="115000"/>
                        </a:lnSpc>
                        <a:spcBef>
                          <a:spcPts val="0"/>
                        </a:spcBef>
                        <a:spcAft>
                          <a:spcPts val="0"/>
                        </a:spcAft>
                      </a:pPr>
                      <a:r>
                        <a:rPr lang="en-US" sz="1200" dirty="0">
                          <a:latin typeface="Calibri"/>
                          <a:ea typeface="Calibri"/>
                          <a:cs typeface="Times New Roman"/>
                        </a:rPr>
                        <a:t>1.5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2.1</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2.1</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2.6</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819">
                <a:tc>
                  <a:txBody>
                    <a:bodyPr/>
                    <a:lstStyle/>
                    <a:p>
                      <a:pPr marL="0" marR="0">
                        <a:lnSpc>
                          <a:spcPct val="115000"/>
                        </a:lnSpc>
                        <a:spcBef>
                          <a:spcPts val="0"/>
                        </a:spcBef>
                        <a:spcAft>
                          <a:spcPts val="0"/>
                        </a:spcAft>
                      </a:pPr>
                      <a:r>
                        <a:rPr lang="en-US" sz="1200">
                          <a:latin typeface="Calibri"/>
                          <a:ea typeface="Calibri"/>
                          <a:cs typeface="Times New Roman"/>
                        </a:rPr>
                        <a:t>2.6</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2.7</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2.7</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2.7</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2.75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2.76</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2.79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2.85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2.9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2.9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2.95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2.96</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684">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3.06</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3.1</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3.1</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3.1</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3.3</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3.35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3.45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3.5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191">
                <a:tc>
                  <a:txBody>
                    <a:bodyPr/>
                    <a:lstStyle/>
                    <a:p>
                      <a:pPr marL="0" marR="0">
                        <a:lnSpc>
                          <a:spcPct val="115000"/>
                        </a:lnSpc>
                        <a:spcBef>
                          <a:spcPts val="0"/>
                        </a:spcBef>
                        <a:spcAft>
                          <a:spcPts val="0"/>
                        </a:spcAft>
                      </a:pPr>
                      <a:r>
                        <a:rPr lang="en-US" sz="1200" dirty="0">
                          <a:latin typeface="Calibri"/>
                          <a:ea typeface="Calibri"/>
                          <a:cs typeface="Times New Roman"/>
                        </a:rPr>
                        <a:t>3.5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3.5</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3.62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3.7</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3.7</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3.7</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3.7</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3.78</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3.8</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3.8</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3.8</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3.8</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3.8</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3.8</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3.86</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3.9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3.9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3.9</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3.92</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4</a:t>
                      </a:r>
                    </a:p>
                  </a:txBody>
                  <a:tcPr marL="56199" marR="56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AutoShape 1"/>
          <p:cNvSpPr>
            <a:spLocks noChangeShapeType="1"/>
          </p:cNvSpPr>
          <p:nvPr/>
        </p:nvSpPr>
        <p:spPr bwMode="auto">
          <a:xfrm>
            <a:off x="1905000" y="2819401"/>
            <a:ext cx="14288" cy="21113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63" name="AutoShape 3"/>
          <p:cNvSpPr>
            <a:spLocks noChangeShapeType="1"/>
          </p:cNvSpPr>
          <p:nvPr/>
        </p:nvSpPr>
        <p:spPr bwMode="auto">
          <a:xfrm>
            <a:off x="10287000" y="2743200"/>
            <a:ext cx="228600" cy="12954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62" name="AutoShape 2"/>
          <p:cNvSpPr>
            <a:spLocks noChangeShapeType="1"/>
          </p:cNvSpPr>
          <p:nvPr/>
        </p:nvSpPr>
        <p:spPr bwMode="auto">
          <a:xfrm flipH="1" flipV="1">
            <a:off x="1651475" y="4157283"/>
            <a:ext cx="45719" cy="16764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364" name="Text Box 4"/>
          <p:cNvSpPr txBox="1">
            <a:spLocks noChangeArrowheads="1"/>
          </p:cNvSpPr>
          <p:nvPr/>
        </p:nvSpPr>
        <p:spPr bwMode="auto">
          <a:xfrm>
            <a:off x="1524001" y="2667000"/>
            <a:ext cx="620713" cy="20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a:latin typeface="Calibri" pitchFamily="34" charset="0"/>
                <a:cs typeface="Arial" pitchFamily="34" charset="0"/>
              </a:rPr>
              <a:t>Minimum</a:t>
            </a:r>
            <a:endParaRPr lang="en-US">
              <a:latin typeface="Arial" pitchFamily="34" charset="0"/>
              <a:cs typeface="Arial" pitchFamily="34" charset="0"/>
            </a:endParaRPr>
          </a:p>
        </p:txBody>
      </p:sp>
      <p:sp>
        <p:nvSpPr>
          <p:cNvPr id="15365" name="Text Box 5"/>
          <p:cNvSpPr txBox="1">
            <a:spLocks noChangeArrowheads="1"/>
          </p:cNvSpPr>
          <p:nvPr/>
        </p:nvSpPr>
        <p:spPr bwMode="auto">
          <a:xfrm>
            <a:off x="9982200" y="2743200"/>
            <a:ext cx="538162" cy="1952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700">
                <a:latin typeface="Calibri" pitchFamily="34" charset="0"/>
                <a:cs typeface="Arial" pitchFamily="34" charset="0"/>
              </a:rPr>
              <a:t>Median</a:t>
            </a:r>
            <a:endParaRPr lang="en-US">
              <a:latin typeface="Arial" pitchFamily="34" charset="0"/>
              <a:cs typeface="Arial" pitchFamily="34" charset="0"/>
            </a:endParaRPr>
          </a:p>
        </p:txBody>
      </p:sp>
      <p:sp>
        <p:nvSpPr>
          <p:cNvPr id="15366" name="Text Box 6"/>
          <p:cNvSpPr txBox="1">
            <a:spLocks noChangeArrowheads="1"/>
          </p:cNvSpPr>
          <p:nvPr/>
        </p:nvSpPr>
        <p:spPr bwMode="auto">
          <a:xfrm>
            <a:off x="1651475" y="5701921"/>
            <a:ext cx="655638" cy="182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700" dirty="0">
                <a:latin typeface="Calibri" pitchFamily="34" charset="0"/>
                <a:cs typeface="Arial" pitchFamily="34" charset="0"/>
              </a:rPr>
              <a:t>1</a:t>
            </a:r>
            <a:r>
              <a:rPr lang="en-US" sz="700" baseline="30000" dirty="0">
                <a:latin typeface="Calibri" pitchFamily="34" charset="0"/>
                <a:cs typeface="Arial" pitchFamily="34" charset="0"/>
              </a:rPr>
              <a:t>st</a:t>
            </a:r>
            <a:r>
              <a:rPr lang="en-US" sz="700" dirty="0">
                <a:latin typeface="Calibri" pitchFamily="34" charset="0"/>
                <a:cs typeface="Arial" pitchFamily="34" charset="0"/>
              </a:rPr>
              <a:t> Quartile</a:t>
            </a:r>
            <a:endParaRPr lang="en-US" dirty="0">
              <a:latin typeface="Arial" pitchFamily="34" charset="0"/>
              <a:cs typeface="Arial" pitchFamily="34" charset="0"/>
            </a:endParaRPr>
          </a:p>
        </p:txBody>
      </p:sp>
      <p:sp>
        <p:nvSpPr>
          <p:cNvPr id="15367" name="Text Box 7"/>
          <p:cNvSpPr txBox="1">
            <a:spLocks noChangeArrowheads="1"/>
          </p:cNvSpPr>
          <p:nvPr/>
        </p:nvSpPr>
        <p:spPr bwMode="auto">
          <a:xfrm>
            <a:off x="9753600" y="5715001"/>
            <a:ext cx="622300" cy="1984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800">
                <a:latin typeface="Calibri" pitchFamily="34" charset="0"/>
                <a:cs typeface="Arial" pitchFamily="34" charset="0"/>
              </a:rPr>
              <a:t>Maximum</a:t>
            </a:r>
            <a:endParaRPr lang="en-US">
              <a:latin typeface="Arial" pitchFamily="34" charset="0"/>
              <a:cs typeface="Arial" pitchFamily="34" charset="0"/>
            </a:endParaRPr>
          </a:p>
        </p:txBody>
      </p:sp>
      <p:cxnSp>
        <p:nvCxnSpPr>
          <p:cNvPr id="15368" name="AutoShape 8"/>
          <p:cNvCxnSpPr>
            <a:cxnSpLocks noChangeShapeType="1"/>
          </p:cNvCxnSpPr>
          <p:nvPr/>
        </p:nvCxnSpPr>
        <p:spPr bwMode="auto">
          <a:xfrm flipH="1">
            <a:off x="10287000" y="5334000"/>
            <a:ext cx="6350" cy="381000"/>
          </a:xfrm>
          <a:prstGeom prst="straightConnector1">
            <a:avLst/>
          </a:prstGeom>
          <a:noFill/>
          <a:ln w="9525">
            <a:solidFill>
              <a:srgbClr val="000000"/>
            </a:solidFill>
            <a:round/>
            <a:headEnd/>
            <a:tailEnd type="triangle" w="med" len="med"/>
          </a:ln>
        </p:spPr>
      </p:cxnSp>
      <p:sp>
        <p:nvSpPr>
          <p:cNvPr id="15369" name="Text Box 9"/>
          <p:cNvSpPr txBox="1">
            <a:spLocks noChangeArrowheads="1"/>
          </p:cNvSpPr>
          <p:nvPr/>
        </p:nvSpPr>
        <p:spPr bwMode="auto">
          <a:xfrm>
            <a:off x="9952038" y="6172201"/>
            <a:ext cx="715963" cy="2317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700">
                <a:latin typeface="Calibri" pitchFamily="34" charset="0"/>
                <a:cs typeface="Arial" pitchFamily="34" charset="0"/>
              </a:rPr>
              <a:t>3</a:t>
            </a:r>
            <a:r>
              <a:rPr lang="en-US" sz="700" baseline="30000">
                <a:latin typeface="Calibri" pitchFamily="34" charset="0"/>
                <a:cs typeface="Arial" pitchFamily="34" charset="0"/>
              </a:rPr>
              <a:t>rd</a:t>
            </a:r>
            <a:r>
              <a:rPr lang="en-US" sz="700">
                <a:latin typeface="Calibri" pitchFamily="34" charset="0"/>
                <a:cs typeface="Arial" pitchFamily="34" charset="0"/>
              </a:rPr>
              <a:t> Quartile</a:t>
            </a:r>
            <a:endParaRPr lang="en-US">
              <a:latin typeface="Arial" pitchFamily="34" charset="0"/>
              <a:cs typeface="Arial" pitchFamily="34" charset="0"/>
            </a:endParaRPr>
          </a:p>
        </p:txBody>
      </p:sp>
      <p:cxnSp>
        <p:nvCxnSpPr>
          <p:cNvPr id="15370" name="AutoShape 10"/>
          <p:cNvCxnSpPr>
            <a:cxnSpLocks noChangeShapeType="1"/>
          </p:cNvCxnSpPr>
          <p:nvPr/>
        </p:nvCxnSpPr>
        <p:spPr bwMode="auto">
          <a:xfrm flipV="1">
            <a:off x="10515600" y="4800600"/>
            <a:ext cx="0" cy="1447800"/>
          </a:xfrm>
          <a:prstGeom prst="straightConnector1">
            <a:avLst/>
          </a:prstGeom>
          <a:noFill/>
          <a:ln w="9525">
            <a:solidFill>
              <a:srgbClr val="000000"/>
            </a:solidFill>
            <a:round/>
            <a:headEnd/>
            <a:tailEnd type="triangle" w="med" len="med"/>
          </a:ln>
        </p:spPr>
      </p:cxnSp>
      <p:sp>
        <p:nvSpPr>
          <p:cNvPr id="15379" name="Rectangle 19"/>
          <p:cNvSpPr>
            <a:spLocks noChangeArrowheads="1"/>
          </p:cNvSpPr>
          <p:nvPr/>
        </p:nvSpPr>
        <p:spPr bwMode="auto">
          <a:xfrm>
            <a:off x="1524001" y="1537901"/>
            <a:ext cx="456022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200" dirty="0">
                <a:latin typeface="Calibri" pitchFamily="34" charset="0"/>
                <a:ea typeface="Calibri" pitchFamily="34" charset="0"/>
                <a:cs typeface="Times New Roman" pitchFamily="18" charset="0"/>
              </a:rPr>
              <a:t>The second qualitative variable is the GPA of students we interviewed.</a:t>
            </a:r>
            <a:endParaRPr lang="en-US" dirty="0">
              <a:latin typeface="Arial" pitchFamily="34" charset="0"/>
              <a:cs typeface="Arial" pitchFamily="34" charset="0"/>
            </a:endParaRPr>
          </a:p>
        </p:txBody>
      </p:sp>
      <p:sp>
        <p:nvSpPr>
          <p:cNvPr id="15387" name="Rectangle 27"/>
          <p:cNvSpPr>
            <a:spLocks noChangeArrowheads="1"/>
          </p:cNvSpPr>
          <p:nvPr/>
        </p:nvSpPr>
        <p:spPr bwMode="auto">
          <a:xfrm>
            <a:off x="1524001" y="1750369"/>
            <a:ext cx="374384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1200" dirty="0">
              <a:latin typeface="Calibri" pitchFamily="34" charset="0"/>
              <a:ea typeface="Calibri" pitchFamily="34" charset="0"/>
              <a:cs typeface="Times New Roman" pitchFamily="18" charset="0"/>
            </a:endParaRPr>
          </a:p>
          <a:p>
            <a:pPr eaLnBrk="0" fontAlgn="base" hangingPunct="0">
              <a:spcBef>
                <a:spcPct val="0"/>
              </a:spcBef>
              <a:spcAft>
                <a:spcPct val="0"/>
              </a:spcAft>
            </a:pPr>
            <a:r>
              <a:rPr lang="en-US" sz="1200" dirty="0">
                <a:latin typeface="Calibri" pitchFamily="34" charset="0"/>
                <a:ea typeface="Calibri" pitchFamily="34" charset="0"/>
                <a:cs typeface="Times New Roman" pitchFamily="18" charset="0"/>
              </a:rPr>
              <a:t>Listed below is the data for GPA listed in ascending order.</a:t>
            </a:r>
            <a:endParaRPr lang="en-US" dirty="0">
              <a:latin typeface="Arial" pitchFamily="34" charset="0"/>
              <a:cs typeface="Arial" pitchFamily="34" charset="0"/>
            </a:endParaRPr>
          </a:p>
        </p:txBody>
      </p:sp>
      <p:sp>
        <p:nvSpPr>
          <p:cNvPr id="15388" name="Rectangle 28"/>
          <p:cNvSpPr>
            <a:spLocks noChangeArrowheads="1"/>
          </p:cNvSpPr>
          <p:nvPr/>
        </p:nvSpPr>
        <p:spPr bwMode="auto">
          <a:xfrm>
            <a:off x="2428632" y="2403902"/>
            <a:ext cx="4097597"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7200" fontAlgn="base">
              <a:spcBef>
                <a:spcPct val="0"/>
              </a:spcBef>
              <a:spcAft>
                <a:spcPct val="0"/>
              </a:spcAft>
            </a:pPr>
            <a:r>
              <a:rPr lang="en-US" sz="1200" dirty="0">
                <a:latin typeface="Calibri" pitchFamily="34" charset="0"/>
                <a:ea typeface="Calibri" pitchFamily="34" charset="0"/>
                <a:cs typeface="Times New Roman" pitchFamily="18" charset="0"/>
              </a:rPr>
              <a:t>          Outliers: Q3-Q1=IQR            	3.5-2.6= 0.9</a:t>
            </a:r>
            <a:endParaRPr lang="en-US" sz="800" dirty="0">
              <a:latin typeface="Arial" pitchFamily="34" charset="0"/>
              <a:cs typeface="Arial" pitchFamily="34" charset="0"/>
            </a:endParaRPr>
          </a:p>
          <a:p>
            <a:pPr indent="457200" eaLnBrk="0" fontAlgn="base" hangingPunct="0">
              <a:spcBef>
                <a:spcPct val="0"/>
              </a:spcBef>
              <a:spcAft>
                <a:spcPct val="0"/>
              </a:spcAft>
            </a:pPr>
            <a:r>
              <a:rPr lang="en-US" sz="1200" dirty="0">
                <a:latin typeface="Calibri" pitchFamily="34" charset="0"/>
                <a:ea typeface="Calibri" pitchFamily="34" charset="0"/>
                <a:cs typeface="Times New Roman" pitchFamily="18" charset="0"/>
              </a:rPr>
              <a:t>           Q1-1.5(IQR)= Outlier         	2.6-1.5(0.9)= 1.25</a:t>
            </a:r>
            <a:endParaRPr lang="en-US" sz="800" dirty="0">
              <a:latin typeface="Arial" pitchFamily="34" charset="0"/>
              <a:cs typeface="Arial" pitchFamily="34" charset="0"/>
            </a:endParaRPr>
          </a:p>
          <a:p>
            <a:pPr indent="457200" eaLnBrk="0" fontAlgn="base" hangingPunct="0">
              <a:spcBef>
                <a:spcPct val="0"/>
              </a:spcBef>
              <a:spcAft>
                <a:spcPct val="0"/>
              </a:spcAft>
            </a:pPr>
            <a:r>
              <a:rPr lang="en-US" sz="1200" dirty="0">
                <a:latin typeface="Calibri" pitchFamily="34" charset="0"/>
                <a:ea typeface="Calibri" pitchFamily="34" charset="0"/>
                <a:cs typeface="Times New Roman" pitchFamily="18" charset="0"/>
              </a:rPr>
              <a:t>          Q3+1.5(IQR)= Outlier     	3.5+1.5(0.9)= 4.85</a:t>
            </a:r>
            <a:endParaRPr lang="en-US" sz="800" dirty="0">
              <a:latin typeface="Arial" pitchFamily="34" charset="0"/>
              <a:cs typeface="Arial" pitchFamily="34" charset="0"/>
            </a:endParaRPr>
          </a:p>
          <a:p>
            <a:pPr indent="457200" eaLnBrk="0" fontAlgn="base" hangingPunct="0">
              <a:spcBef>
                <a:spcPct val="0"/>
              </a:spcBef>
              <a:spcAft>
                <a:spcPct val="0"/>
              </a:spcAft>
            </a:pPr>
            <a:r>
              <a:rPr lang="en-US" sz="1200" dirty="0">
                <a:latin typeface="Calibri" pitchFamily="34" charset="0"/>
                <a:ea typeface="Calibri" pitchFamily="34" charset="0"/>
                <a:cs typeface="Times New Roman" pitchFamily="18" charset="0"/>
              </a:rPr>
              <a:t>          There are no outliers for this data.</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890848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b="1" dirty="0" smtClean="0"/>
              <a:t>Does increased </a:t>
            </a:r>
            <a:r>
              <a:rPr lang="en-US" sz="4000" b="1" dirty="0"/>
              <a:t>hours of exercise per week </a:t>
            </a:r>
            <a:r>
              <a:rPr lang="en-US" sz="4000" b="1" dirty="0" smtClean="0"/>
              <a:t>result in higher cumulative </a:t>
            </a:r>
            <a:r>
              <a:rPr lang="en-US" sz="4000" b="1" dirty="0"/>
              <a:t>GPA?</a:t>
            </a:r>
            <a:br>
              <a:rPr lang="en-US" sz="4000" b="1" dirty="0"/>
            </a:br>
            <a:endParaRPr lang="en-US" sz="4000" b="1" dirty="0"/>
          </a:p>
        </p:txBody>
      </p:sp>
      <p:pic>
        <p:nvPicPr>
          <p:cNvPr id="5" name="Picture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359856" y="2538485"/>
            <a:ext cx="3538959" cy="3592182"/>
          </a:xfrm>
        </p:spPr>
      </p:pic>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2041550" y="2538485"/>
            <a:ext cx="2735166" cy="3592182"/>
          </a:xfrm>
        </p:spPr>
      </p:pic>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1028</Words>
  <Application>Microsoft Office PowerPoint</Application>
  <PresentationFormat>Custom</PresentationFormat>
  <Paragraphs>500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Organic</vt:lpstr>
      <vt:lpstr>group project math 1040</vt:lpstr>
      <vt:lpstr> Purpose of study </vt:lpstr>
      <vt:lpstr>Study Design </vt:lpstr>
      <vt:lpstr>Slide 4</vt:lpstr>
      <vt:lpstr>Hour of exercise per week graph</vt:lpstr>
      <vt:lpstr>Hours of exercise per week</vt:lpstr>
      <vt:lpstr>GPA</vt:lpstr>
      <vt:lpstr>GPA</vt:lpstr>
      <vt:lpstr> Does increased hours of exercise per week result in higher cumulative GPA? </vt:lpstr>
      <vt:lpstr>Correlation Analysis</vt:lpstr>
      <vt:lpstr>Scatter Plot</vt:lpstr>
      <vt:lpstr>Simple linear regression results: </vt:lpstr>
      <vt:lpstr>Simple linear regression results: </vt:lpstr>
      <vt:lpstr>Surprises/difficulties</vt:lpstr>
      <vt:lpstr>Analysis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2013-07-31T06:04:11Z</dcterms:created>
  <dcterms:modified xsi:type="dcterms:W3CDTF">2013-08-06T15:56:18Z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