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
  </p:notesMasterIdLst>
  <p:sldIdLst>
    <p:sldId id="256" r:id="rId2"/>
    <p:sldId id="257" r:id="rId3"/>
    <p:sldId id="259" r:id="rId4"/>
    <p:sldId id="260" r:id="rId5"/>
    <p:sldId id="261"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9" autoAdjust="0"/>
    <p:restoredTop sz="94660"/>
  </p:normalViewPr>
  <p:slideViewPr>
    <p:cSldViewPr>
      <p:cViewPr varScale="1">
        <p:scale>
          <a:sx n="87" d="100"/>
          <a:sy n="87" d="100"/>
        </p:scale>
        <p:origin x="-10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8CB93-D18D-46D7-8888-600F10DB84C9}" type="datetimeFigureOut">
              <a:rPr lang="en-US" smtClean="0"/>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FF20F-F4F5-4CAB-A38F-872F31B77251}" type="slidenum">
              <a:rPr lang="en-US" smtClean="0"/>
              <a:t>‹#›</a:t>
            </a:fld>
            <a:endParaRPr lang="en-US"/>
          </a:p>
        </p:txBody>
      </p:sp>
    </p:spTree>
    <p:extLst>
      <p:ext uri="{BB962C8B-B14F-4D97-AF65-F5344CB8AC3E}">
        <p14:creationId xmlns:p14="http://schemas.microsoft.com/office/powerpoint/2010/main" val="378691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1ED664-5B3F-45E6-98D1-C6BA3E1AD774}" type="datetime1">
              <a:rPr lang="en-US" smtClean="0"/>
              <a:t>4/16/2012</a:t>
            </a:fld>
            <a:endParaRPr lang="en-US"/>
          </a:p>
        </p:txBody>
      </p:sp>
      <p:sp>
        <p:nvSpPr>
          <p:cNvPr id="5" name="Footer Placeholder 4"/>
          <p:cNvSpPr>
            <a:spLocks noGrp="1"/>
          </p:cNvSpPr>
          <p:nvPr>
            <p:ph type="ftr" sz="quarter" idx="11"/>
          </p:nvPr>
        </p:nvSpPr>
        <p:spPr/>
        <p:txBody>
          <a:bodyPr/>
          <a:lstStyle/>
          <a:p>
            <a:r>
              <a:rPr lang="en-US" smtClean="0"/>
              <a:t>All pictures taken from www.fatsickandnearlydead.com/about-the-film/photos</a:t>
            </a:r>
            <a:endParaRPr lang="en-US"/>
          </a:p>
        </p:txBody>
      </p:sp>
      <p:sp>
        <p:nvSpPr>
          <p:cNvPr id="6" name="Slide Number Placeholder 5"/>
          <p:cNvSpPr>
            <a:spLocks noGrp="1"/>
          </p:cNvSpPr>
          <p:nvPr>
            <p:ph type="sldNum" sz="quarter" idx="12"/>
          </p:nvPr>
        </p:nvSpPr>
        <p:spPr/>
        <p:txBody>
          <a:bodyPr/>
          <a:lstStyle/>
          <a:p>
            <a:fld id="{BC86CB11-398F-4DA9-86DF-DF7B8093F749}"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3236F-C124-42F5-9CA2-4877EFE84B58}" type="datetime1">
              <a:rPr lang="en-US" smtClean="0"/>
              <a:t>4/16/2012</a:t>
            </a:fld>
            <a:endParaRPr lang="en-US"/>
          </a:p>
        </p:txBody>
      </p:sp>
      <p:sp>
        <p:nvSpPr>
          <p:cNvPr id="5" name="Footer Placeholder 4"/>
          <p:cNvSpPr>
            <a:spLocks noGrp="1"/>
          </p:cNvSpPr>
          <p:nvPr>
            <p:ph type="ftr" sz="quarter" idx="11"/>
          </p:nvPr>
        </p:nvSpPr>
        <p:spPr/>
        <p:txBody>
          <a:bodyPr/>
          <a:lstStyle/>
          <a:p>
            <a:r>
              <a:rPr lang="en-US" smtClean="0"/>
              <a:t>All pictures taken from www.fatsickandnearlydead.com/about-the-film/photos</a:t>
            </a:r>
            <a:endParaRPr lang="en-US"/>
          </a:p>
        </p:txBody>
      </p:sp>
      <p:sp>
        <p:nvSpPr>
          <p:cNvPr id="6" name="Slide Number Placeholder 5"/>
          <p:cNvSpPr>
            <a:spLocks noGrp="1"/>
          </p:cNvSpPr>
          <p:nvPr>
            <p:ph type="sldNum" sz="quarter" idx="12"/>
          </p:nvPr>
        </p:nvSpPr>
        <p:spPr/>
        <p:txBody>
          <a:bodyPr/>
          <a:lstStyle/>
          <a:p>
            <a:fld id="{BC86CB11-398F-4DA9-86DF-DF7B8093F7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17E60-8145-491F-99EC-EB9C99B0D608}" type="datetime1">
              <a:rPr lang="en-US" smtClean="0"/>
              <a:t>4/16/2012</a:t>
            </a:fld>
            <a:endParaRPr lang="en-US"/>
          </a:p>
        </p:txBody>
      </p:sp>
      <p:sp>
        <p:nvSpPr>
          <p:cNvPr id="5" name="Footer Placeholder 4"/>
          <p:cNvSpPr>
            <a:spLocks noGrp="1"/>
          </p:cNvSpPr>
          <p:nvPr>
            <p:ph type="ftr" sz="quarter" idx="11"/>
          </p:nvPr>
        </p:nvSpPr>
        <p:spPr/>
        <p:txBody>
          <a:bodyPr/>
          <a:lstStyle/>
          <a:p>
            <a:r>
              <a:rPr lang="en-US" smtClean="0"/>
              <a:t>All pictures taken from www.fatsickandnearlydead.com/about-the-film/photos</a:t>
            </a:r>
            <a:endParaRPr lang="en-US"/>
          </a:p>
        </p:txBody>
      </p:sp>
      <p:sp>
        <p:nvSpPr>
          <p:cNvPr id="6" name="Slide Number Placeholder 5"/>
          <p:cNvSpPr>
            <a:spLocks noGrp="1"/>
          </p:cNvSpPr>
          <p:nvPr>
            <p:ph type="sldNum" sz="quarter" idx="12"/>
          </p:nvPr>
        </p:nvSpPr>
        <p:spPr/>
        <p:txBody>
          <a:bodyPr/>
          <a:lstStyle/>
          <a:p>
            <a:fld id="{BC86CB11-398F-4DA9-86DF-DF7B8093F7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D77656-612A-4083-A56A-4B463242A1E6}" type="datetime1">
              <a:rPr lang="en-US" smtClean="0"/>
              <a:t>4/16/2012</a:t>
            </a:fld>
            <a:endParaRPr lang="en-US"/>
          </a:p>
        </p:txBody>
      </p:sp>
      <p:sp>
        <p:nvSpPr>
          <p:cNvPr id="5" name="Footer Placeholder 4"/>
          <p:cNvSpPr>
            <a:spLocks noGrp="1"/>
          </p:cNvSpPr>
          <p:nvPr>
            <p:ph type="ftr" sz="quarter" idx="11"/>
          </p:nvPr>
        </p:nvSpPr>
        <p:spPr/>
        <p:txBody>
          <a:bodyPr/>
          <a:lstStyle/>
          <a:p>
            <a:r>
              <a:rPr lang="en-US" smtClean="0"/>
              <a:t>All pictures taken from www.fatsickandnearlydead.com/about-the-film/photos</a:t>
            </a:r>
            <a:endParaRPr lang="en-US"/>
          </a:p>
        </p:txBody>
      </p:sp>
      <p:sp>
        <p:nvSpPr>
          <p:cNvPr id="6" name="Slide Number Placeholder 5"/>
          <p:cNvSpPr>
            <a:spLocks noGrp="1"/>
          </p:cNvSpPr>
          <p:nvPr>
            <p:ph type="sldNum" sz="quarter" idx="12"/>
          </p:nvPr>
        </p:nvSpPr>
        <p:spPr/>
        <p:txBody>
          <a:bodyPr/>
          <a:lstStyle/>
          <a:p>
            <a:fld id="{BC86CB11-398F-4DA9-86DF-DF7B8093F74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2415A-ABB1-4D35-A0B6-7CC86C0BC0E2}" type="datetime1">
              <a:rPr lang="en-US" smtClean="0"/>
              <a:t>4/16/2012</a:t>
            </a:fld>
            <a:endParaRPr lang="en-US"/>
          </a:p>
        </p:txBody>
      </p:sp>
      <p:sp>
        <p:nvSpPr>
          <p:cNvPr id="5" name="Footer Placeholder 4"/>
          <p:cNvSpPr>
            <a:spLocks noGrp="1"/>
          </p:cNvSpPr>
          <p:nvPr>
            <p:ph type="ftr" sz="quarter" idx="11"/>
          </p:nvPr>
        </p:nvSpPr>
        <p:spPr/>
        <p:txBody>
          <a:bodyPr/>
          <a:lstStyle/>
          <a:p>
            <a:r>
              <a:rPr lang="en-US" smtClean="0"/>
              <a:t>All pictures taken from www.fatsickandnearlydead.com/about-the-film/photos</a:t>
            </a:r>
            <a:endParaRPr lang="en-US"/>
          </a:p>
        </p:txBody>
      </p:sp>
      <p:sp>
        <p:nvSpPr>
          <p:cNvPr id="6" name="Slide Number Placeholder 5"/>
          <p:cNvSpPr>
            <a:spLocks noGrp="1"/>
          </p:cNvSpPr>
          <p:nvPr>
            <p:ph type="sldNum" sz="quarter" idx="12"/>
          </p:nvPr>
        </p:nvSpPr>
        <p:spPr/>
        <p:txBody>
          <a:bodyPr/>
          <a:lstStyle/>
          <a:p>
            <a:fld id="{BC86CB11-398F-4DA9-86DF-DF7B8093F7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F955D1-97D4-4CEF-B4A9-A6F3CBFF98B9}" type="datetime1">
              <a:rPr lang="en-US" smtClean="0"/>
              <a:t>4/16/2012</a:t>
            </a:fld>
            <a:endParaRPr lang="en-US"/>
          </a:p>
        </p:txBody>
      </p:sp>
      <p:sp>
        <p:nvSpPr>
          <p:cNvPr id="6" name="Footer Placeholder 5"/>
          <p:cNvSpPr>
            <a:spLocks noGrp="1"/>
          </p:cNvSpPr>
          <p:nvPr>
            <p:ph type="ftr" sz="quarter" idx="11"/>
          </p:nvPr>
        </p:nvSpPr>
        <p:spPr/>
        <p:txBody>
          <a:bodyPr/>
          <a:lstStyle/>
          <a:p>
            <a:r>
              <a:rPr lang="en-US" smtClean="0"/>
              <a:t>All pictures taken from www.fatsickandnearlydead.com/about-the-film/photos</a:t>
            </a:r>
            <a:endParaRPr lang="en-US"/>
          </a:p>
        </p:txBody>
      </p:sp>
      <p:sp>
        <p:nvSpPr>
          <p:cNvPr id="7" name="Slide Number Placeholder 6"/>
          <p:cNvSpPr>
            <a:spLocks noGrp="1"/>
          </p:cNvSpPr>
          <p:nvPr>
            <p:ph type="sldNum" sz="quarter" idx="12"/>
          </p:nvPr>
        </p:nvSpPr>
        <p:spPr/>
        <p:txBody>
          <a:bodyPr/>
          <a:lstStyle/>
          <a:p>
            <a:fld id="{BC86CB11-398F-4DA9-86DF-DF7B8093F74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1D1F55-32B4-47F7-8FD8-D8E5759C682E}" type="datetime1">
              <a:rPr lang="en-US" smtClean="0"/>
              <a:t>4/16/2012</a:t>
            </a:fld>
            <a:endParaRPr lang="en-US"/>
          </a:p>
        </p:txBody>
      </p:sp>
      <p:sp>
        <p:nvSpPr>
          <p:cNvPr id="8" name="Footer Placeholder 7"/>
          <p:cNvSpPr>
            <a:spLocks noGrp="1"/>
          </p:cNvSpPr>
          <p:nvPr>
            <p:ph type="ftr" sz="quarter" idx="11"/>
          </p:nvPr>
        </p:nvSpPr>
        <p:spPr/>
        <p:txBody>
          <a:bodyPr/>
          <a:lstStyle/>
          <a:p>
            <a:r>
              <a:rPr lang="en-US" smtClean="0"/>
              <a:t>All pictures taken from www.fatsickandnearlydead.com/about-the-film/photos</a:t>
            </a:r>
            <a:endParaRPr lang="en-US"/>
          </a:p>
        </p:txBody>
      </p:sp>
      <p:sp>
        <p:nvSpPr>
          <p:cNvPr id="9" name="Slide Number Placeholder 8"/>
          <p:cNvSpPr>
            <a:spLocks noGrp="1"/>
          </p:cNvSpPr>
          <p:nvPr>
            <p:ph type="sldNum" sz="quarter" idx="12"/>
          </p:nvPr>
        </p:nvSpPr>
        <p:spPr/>
        <p:txBody>
          <a:bodyPr/>
          <a:lstStyle/>
          <a:p>
            <a:fld id="{BC86CB11-398F-4DA9-86DF-DF7B8093F74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7E530D-0946-421D-B13F-05D60717E4BF}" type="datetime1">
              <a:rPr lang="en-US" smtClean="0"/>
              <a:t>4/16/2012</a:t>
            </a:fld>
            <a:endParaRPr lang="en-US"/>
          </a:p>
        </p:txBody>
      </p:sp>
      <p:sp>
        <p:nvSpPr>
          <p:cNvPr id="4" name="Footer Placeholder 3"/>
          <p:cNvSpPr>
            <a:spLocks noGrp="1"/>
          </p:cNvSpPr>
          <p:nvPr>
            <p:ph type="ftr" sz="quarter" idx="11"/>
          </p:nvPr>
        </p:nvSpPr>
        <p:spPr/>
        <p:txBody>
          <a:bodyPr/>
          <a:lstStyle/>
          <a:p>
            <a:r>
              <a:rPr lang="en-US" smtClean="0"/>
              <a:t>All pictures taken from www.fatsickandnearlydead.com/about-the-film/photos</a:t>
            </a:r>
            <a:endParaRPr lang="en-US"/>
          </a:p>
        </p:txBody>
      </p:sp>
      <p:sp>
        <p:nvSpPr>
          <p:cNvPr id="5" name="Slide Number Placeholder 4"/>
          <p:cNvSpPr>
            <a:spLocks noGrp="1"/>
          </p:cNvSpPr>
          <p:nvPr>
            <p:ph type="sldNum" sz="quarter" idx="12"/>
          </p:nvPr>
        </p:nvSpPr>
        <p:spPr/>
        <p:txBody>
          <a:bodyPr/>
          <a:lstStyle/>
          <a:p>
            <a:fld id="{BC86CB11-398F-4DA9-86DF-DF7B8093F7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1385E-43B6-47F7-8E4B-A09B79505AD9}" type="datetime1">
              <a:rPr lang="en-US" smtClean="0"/>
              <a:t>4/16/2012</a:t>
            </a:fld>
            <a:endParaRPr lang="en-US"/>
          </a:p>
        </p:txBody>
      </p:sp>
      <p:sp>
        <p:nvSpPr>
          <p:cNvPr id="3" name="Footer Placeholder 2"/>
          <p:cNvSpPr>
            <a:spLocks noGrp="1"/>
          </p:cNvSpPr>
          <p:nvPr>
            <p:ph type="ftr" sz="quarter" idx="11"/>
          </p:nvPr>
        </p:nvSpPr>
        <p:spPr/>
        <p:txBody>
          <a:bodyPr/>
          <a:lstStyle/>
          <a:p>
            <a:r>
              <a:rPr lang="en-US" smtClean="0"/>
              <a:t>All pictures taken from www.fatsickandnearlydead.com/about-the-film/photos</a:t>
            </a:r>
            <a:endParaRPr lang="en-US"/>
          </a:p>
        </p:txBody>
      </p:sp>
      <p:sp>
        <p:nvSpPr>
          <p:cNvPr id="4" name="Slide Number Placeholder 3"/>
          <p:cNvSpPr>
            <a:spLocks noGrp="1"/>
          </p:cNvSpPr>
          <p:nvPr>
            <p:ph type="sldNum" sz="quarter" idx="12"/>
          </p:nvPr>
        </p:nvSpPr>
        <p:spPr/>
        <p:txBody>
          <a:bodyPr/>
          <a:lstStyle/>
          <a:p>
            <a:fld id="{BC86CB11-398F-4DA9-86DF-DF7B8093F7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E45BA-476E-451A-985C-5A4F9310558B}" type="datetime1">
              <a:rPr lang="en-US" smtClean="0"/>
              <a:t>4/16/2012</a:t>
            </a:fld>
            <a:endParaRPr lang="en-US"/>
          </a:p>
        </p:txBody>
      </p:sp>
      <p:sp>
        <p:nvSpPr>
          <p:cNvPr id="6" name="Footer Placeholder 5"/>
          <p:cNvSpPr>
            <a:spLocks noGrp="1"/>
          </p:cNvSpPr>
          <p:nvPr>
            <p:ph type="ftr" sz="quarter" idx="11"/>
          </p:nvPr>
        </p:nvSpPr>
        <p:spPr/>
        <p:txBody>
          <a:bodyPr/>
          <a:lstStyle/>
          <a:p>
            <a:r>
              <a:rPr lang="en-US" smtClean="0"/>
              <a:t>All pictures taken from www.fatsickandnearlydead.com/about-the-film/photos</a:t>
            </a:r>
            <a:endParaRPr lang="en-US"/>
          </a:p>
        </p:txBody>
      </p:sp>
      <p:sp>
        <p:nvSpPr>
          <p:cNvPr id="7" name="Slide Number Placeholder 6"/>
          <p:cNvSpPr>
            <a:spLocks noGrp="1"/>
          </p:cNvSpPr>
          <p:nvPr>
            <p:ph type="sldNum" sz="quarter" idx="12"/>
          </p:nvPr>
        </p:nvSpPr>
        <p:spPr/>
        <p:txBody>
          <a:bodyPr/>
          <a:lstStyle/>
          <a:p>
            <a:fld id="{BC86CB11-398F-4DA9-86DF-DF7B8093F7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94384-9B53-479F-837F-A742DEB0EA62}" type="datetime1">
              <a:rPr lang="en-US" smtClean="0"/>
              <a:t>4/16/2012</a:t>
            </a:fld>
            <a:endParaRPr lang="en-US"/>
          </a:p>
        </p:txBody>
      </p:sp>
      <p:sp>
        <p:nvSpPr>
          <p:cNvPr id="6" name="Footer Placeholder 5"/>
          <p:cNvSpPr>
            <a:spLocks noGrp="1"/>
          </p:cNvSpPr>
          <p:nvPr>
            <p:ph type="ftr" sz="quarter" idx="11"/>
          </p:nvPr>
        </p:nvSpPr>
        <p:spPr/>
        <p:txBody>
          <a:bodyPr/>
          <a:lstStyle/>
          <a:p>
            <a:r>
              <a:rPr lang="en-US" smtClean="0"/>
              <a:t>All pictures taken from www.fatsickandnearlydead.com/about-the-film/photos</a:t>
            </a:r>
            <a:endParaRPr lang="en-US"/>
          </a:p>
        </p:txBody>
      </p:sp>
      <p:sp>
        <p:nvSpPr>
          <p:cNvPr id="7" name="Slide Number Placeholder 6"/>
          <p:cNvSpPr>
            <a:spLocks noGrp="1"/>
          </p:cNvSpPr>
          <p:nvPr>
            <p:ph type="sldNum" sz="quarter" idx="12"/>
          </p:nvPr>
        </p:nvSpPr>
        <p:spPr/>
        <p:txBody>
          <a:bodyPr/>
          <a:lstStyle/>
          <a:p>
            <a:fld id="{BC86CB11-398F-4DA9-86DF-DF7B8093F749}"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EBAFDD9-043C-426D-BDC2-0A853A0D83BE}" type="datetime1">
              <a:rPr lang="en-US" smtClean="0"/>
              <a:t>4/16/2012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All pictures taken from www.fatsickandnearlydead.com/about-the-film/photos</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C86CB11-398F-4DA9-86DF-DF7B8093F7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2090057"/>
            <a:ext cx="5943600" cy="4419601"/>
          </a:xfrm>
        </p:spPr>
        <p:txBody>
          <a:bodyPr>
            <a:normAutofit/>
          </a:bodyPr>
          <a:lstStyle/>
          <a:p>
            <a:pPr marL="285750" indent="-285750">
              <a:buFont typeface="Arial" pitchFamily="34" charset="0"/>
              <a:buChar char="•"/>
            </a:pPr>
            <a:r>
              <a:rPr lang="en-US" sz="1400" dirty="0" smtClean="0">
                <a:latin typeface="Arial" pitchFamily="34" charset="0"/>
                <a:cs typeface="Arial" pitchFamily="34" charset="0"/>
              </a:rPr>
              <a:t>This is an </a:t>
            </a:r>
            <a:r>
              <a:rPr lang="en-US" sz="1400" dirty="0" smtClean="0">
                <a:latin typeface="Arial" pitchFamily="34" charset="0"/>
                <a:cs typeface="Arial" pitchFamily="34" charset="0"/>
              </a:rPr>
              <a:t>inspiring </a:t>
            </a:r>
            <a:r>
              <a:rPr lang="en-US" sz="1400" dirty="0" smtClean="0">
                <a:latin typeface="Arial" pitchFamily="34" charset="0"/>
                <a:cs typeface="Arial" pitchFamily="34" charset="0"/>
              </a:rPr>
              <a:t>documentary </a:t>
            </a:r>
            <a:endParaRPr lang="en-US" sz="1400" dirty="0" smtClean="0">
              <a:latin typeface="Arial" pitchFamily="34" charset="0"/>
              <a:cs typeface="Arial" pitchFamily="34" charset="0"/>
            </a:endParaRPr>
          </a:p>
          <a:p>
            <a:pPr marL="285750" indent="-285750">
              <a:buFont typeface="Arial" pitchFamily="34" charset="0"/>
              <a:buChar char="•"/>
            </a:pPr>
            <a:r>
              <a:rPr lang="en-US" sz="1400" dirty="0" smtClean="0">
                <a:latin typeface="Arial" pitchFamily="34" charset="0"/>
                <a:cs typeface="Arial" pitchFamily="34" charset="0"/>
              </a:rPr>
              <a:t>It </a:t>
            </a:r>
            <a:r>
              <a:rPr lang="en-US" sz="1400" dirty="0" smtClean="0">
                <a:latin typeface="Arial" pitchFamily="34" charset="0"/>
                <a:cs typeface="Arial" pitchFamily="34" charset="0"/>
              </a:rPr>
              <a:t>starts </a:t>
            </a:r>
            <a:r>
              <a:rPr lang="en-US" sz="1400" dirty="0" smtClean="0">
                <a:latin typeface="Arial" pitchFamily="34" charset="0"/>
                <a:cs typeface="Arial" pitchFamily="34" charset="0"/>
              </a:rPr>
              <a:t>out following a 41 year old successful Australian businessman, named Joe Cross</a:t>
            </a:r>
            <a:r>
              <a:rPr lang="en-US" sz="1400" dirty="0" smtClean="0">
                <a:latin typeface="Arial" pitchFamily="34" charset="0"/>
                <a:cs typeface="Arial" pitchFamily="34" charset="0"/>
              </a:rPr>
              <a:t>.</a:t>
            </a:r>
          </a:p>
          <a:p>
            <a:pPr marL="285750" indent="-285750">
              <a:buFont typeface="Arial" pitchFamily="34" charset="0"/>
              <a:buChar char="•"/>
            </a:pPr>
            <a:r>
              <a:rPr lang="en-US" sz="1400" dirty="0" smtClean="0">
                <a:latin typeface="Arial" pitchFamily="34" charset="0"/>
                <a:cs typeface="Arial" pitchFamily="34" charset="0"/>
              </a:rPr>
              <a:t>He </a:t>
            </a:r>
            <a:r>
              <a:rPr lang="en-US" sz="1400" dirty="0" smtClean="0">
                <a:latin typeface="Arial" pitchFamily="34" charset="0"/>
                <a:cs typeface="Arial" pitchFamily="34" charset="0"/>
              </a:rPr>
              <a:t>weighs 310 lbs. and has an autoimmune disorder. </a:t>
            </a:r>
            <a:endParaRPr lang="en-US" sz="1400" dirty="0" smtClean="0">
              <a:latin typeface="Arial" pitchFamily="34" charset="0"/>
              <a:cs typeface="Arial" pitchFamily="34" charset="0"/>
            </a:endParaRPr>
          </a:p>
          <a:p>
            <a:pPr marL="285750" indent="-285750">
              <a:buFont typeface="Arial" pitchFamily="34" charset="0"/>
              <a:buChar char="•"/>
            </a:pPr>
            <a:r>
              <a:rPr lang="en-US" sz="1400" dirty="0" smtClean="0">
                <a:latin typeface="Arial" pitchFamily="34" charset="0"/>
                <a:cs typeface="Arial" pitchFamily="34" charset="0"/>
              </a:rPr>
              <a:t>He </a:t>
            </a:r>
            <a:r>
              <a:rPr lang="en-US" sz="1400" dirty="0" smtClean="0">
                <a:latin typeface="Arial" pitchFamily="34" charset="0"/>
                <a:cs typeface="Arial" pitchFamily="34" charset="0"/>
              </a:rPr>
              <a:t>says he has spent his life, “putting wealth before health.” Now as his health is deteriorating, Joe decides it’s now or never to change his life. </a:t>
            </a:r>
          </a:p>
          <a:p>
            <a:pPr marL="285750" indent="-285750">
              <a:buFont typeface="Arial" pitchFamily="34" charset="0"/>
              <a:buChar char="•"/>
            </a:pPr>
            <a:r>
              <a:rPr lang="en-US" sz="1400" dirty="0">
                <a:latin typeface="Arial" pitchFamily="34" charset="0"/>
                <a:cs typeface="Arial" pitchFamily="34" charset="0"/>
              </a:rPr>
              <a:t>A</a:t>
            </a:r>
            <a:r>
              <a:rPr lang="en-US" sz="1400" dirty="0" smtClean="0">
                <a:latin typeface="Arial" pitchFamily="34" charset="0"/>
                <a:cs typeface="Arial" pitchFamily="34" charset="0"/>
              </a:rPr>
              <a:t>s </a:t>
            </a:r>
            <a:r>
              <a:rPr lang="en-US" sz="1400" dirty="0" smtClean="0">
                <a:latin typeface="Arial" pitchFamily="34" charset="0"/>
                <a:cs typeface="Arial" pitchFamily="34" charset="0"/>
              </a:rPr>
              <a:t>soon as you start this movie you know how it’s going to end (fat and sick to skinny and healthy), </a:t>
            </a:r>
            <a:r>
              <a:rPr lang="en-US" sz="1400" dirty="0" smtClean="0">
                <a:latin typeface="Arial" pitchFamily="34" charset="0"/>
                <a:cs typeface="Arial" pitchFamily="34" charset="0"/>
              </a:rPr>
              <a:t>but it </a:t>
            </a:r>
            <a:r>
              <a:rPr lang="en-US" sz="1400" dirty="0" smtClean="0">
                <a:latin typeface="Arial" pitchFamily="34" charset="0"/>
                <a:cs typeface="Arial" pitchFamily="34" charset="0"/>
              </a:rPr>
              <a:t>is worth watching for the inspiration and motivation to eat healthier. </a:t>
            </a:r>
            <a:endParaRPr lang="en-US" sz="1400" dirty="0" smtClean="0">
              <a:latin typeface="Arial" pitchFamily="34" charset="0"/>
              <a:cs typeface="Arial" pitchFamily="34" charset="0"/>
            </a:endParaRPr>
          </a:p>
          <a:p>
            <a:pPr marL="285750" indent="-285750">
              <a:buFont typeface="Arial" pitchFamily="34" charset="0"/>
              <a:buChar char="•"/>
            </a:pPr>
            <a:r>
              <a:rPr lang="en-US" sz="1400" dirty="0" smtClean="0">
                <a:latin typeface="Arial" pitchFamily="34" charset="0"/>
                <a:cs typeface="Arial" pitchFamily="34" charset="0"/>
              </a:rPr>
              <a:t>In </a:t>
            </a:r>
            <a:r>
              <a:rPr lang="en-US" sz="1400" dirty="0" smtClean="0">
                <a:latin typeface="Arial" pitchFamily="34" charset="0"/>
                <a:cs typeface="Arial" pitchFamily="34" charset="0"/>
              </a:rPr>
              <a:t>Joe’s case, his weight makes it so he can’t enjoy all the activities he used to and his auto immune disorder leaves him with intense blistering painful rashes that he has to take several medications for. </a:t>
            </a:r>
            <a:endParaRPr lang="en-US" sz="1400" dirty="0" smtClean="0">
              <a:latin typeface="Arial" pitchFamily="34" charset="0"/>
              <a:cs typeface="Arial" pitchFamily="34" charset="0"/>
            </a:endParaRPr>
          </a:p>
          <a:p>
            <a:pPr marL="285750" indent="-285750">
              <a:buFont typeface="Arial" pitchFamily="34" charset="0"/>
              <a:buChar char="•"/>
            </a:pPr>
            <a:r>
              <a:rPr lang="en-US" sz="1400" dirty="0" smtClean="0">
                <a:latin typeface="Arial" pitchFamily="34" charset="0"/>
                <a:cs typeface="Arial" pitchFamily="34" charset="0"/>
              </a:rPr>
              <a:t>Joe </a:t>
            </a:r>
            <a:r>
              <a:rPr lang="en-US" sz="1400" dirty="0" smtClean="0">
                <a:latin typeface="Arial" pitchFamily="34" charset="0"/>
                <a:cs typeface="Arial" pitchFamily="34" charset="0"/>
              </a:rPr>
              <a:t>wants to better his life by becoming a happier, healthier person. </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57400"/>
            <a:ext cx="2532380" cy="3916052"/>
          </a:xfrm>
          <a:prstGeom prst="rect">
            <a:avLst/>
          </a:prstGeom>
        </p:spPr>
      </p:pic>
      <p:sp>
        <p:nvSpPr>
          <p:cNvPr id="5" name="TextBox 4"/>
          <p:cNvSpPr txBox="1"/>
          <p:nvPr/>
        </p:nvSpPr>
        <p:spPr>
          <a:xfrm>
            <a:off x="533400" y="468086"/>
            <a:ext cx="8382000" cy="1354217"/>
          </a:xfrm>
          <a:prstGeom prst="rect">
            <a:avLst/>
          </a:prstGeom>
          <a:noFill/>
        </p:spPr>
        <p:txBody>
          <a:bodyPr wrap="square" rtlCol="0">
            <a:spAutoFit/>
          </a:bodyPr>
          <a:lstStyle/>
          <a:p>
            <a:pPr algn="ctr"/>
            <a:r>
              <a:rPr lang="en-US" sz="2800" dirty="0" smtClean="0">
                <a:solidFill>
                  <a:schemeClr val="bg2">
                    <a:lumMod val="10000"/>
                  </a:schemeClr>
                </a:solidFill>
                <a:latin typeface="Snap ITC" pitchFamily="82" charset="0"/>
              </a:rPr>
              <a:t>Fat, Sick &amp; Nearly Dead Movie Review</a:t>
            </a:r>
          </a:p>
          <a:p>
            <a:pPr algn="ctr"/>
            <a:r>
              <a:rPr lang="en-US" dirty="0" smtClean="0">
                <a:solidFill>
                  <a:schemeClr val="bg2">
                    <a:lumMod val="10000"/>
                  </a:schemeClr>
                </a:solidFill>
              </a:rPr>
              <a:t>Director: Joe Cross</a:t>
            </a:r>
          </a:p>
          <a:p>
            <a:pPr algn="ctr"/>
            <a:r>
              <a:rPr lang="en-US" dirty="0" smtClean="0">
                <a:solidFill>
                  <a:schemeClr val="bg2">
                    <a:lumMod val="10000"/>
                  </a:schemeClr>
                </a:solidFill>
              </a:rPr>
              <a:t>Staring: Joe Cross and Phil Staples</a:t>
            </a:r>
          </a:p>
          <a:p>
            <a:pPr algn="ctr"/>
            <a:r>
              <a:rPr lang="en-US" dirty="0" smtClean="0">
                <a:solidFill>
                  <a:schemeClr val="bg2">
                    <a:lumMod val="10000"/>
                  </a:schemeClr>
                </a:solidFill>
              </a:rPr>
              <a:t>Time: 1 hour 37 minutes</a:t>
            </a:r>
            <a:endParaRPr lang="en-US" dirty="0">
              <a:solidFill>
                <a:schemeClr val="bg2">
                  <a:lumMod val="10000"/>
                </a:schemeClr>
              </a:solidFill>
            </a:endParaRPr>
          </a:p>
        </p:txBody>
      </p:sp>
      <p:sp>
        <p:nvSpPr>
          <p:cNvPr id="6" name="Footer Placeholder 5"/>
          <p:cNvSpPr>
            <a:spLocks noGrp="1"/>
          </p:cNvSpPr>
          <p:nvPr>
            <p:ph type="ftr" sz="quarter" idx="11"/>
          </p:nvPr>
        </p:nvSpPr>
        <p:spPr>
          <a:xfrm>
            <a:off x="225153" y="6275559"/>
            <a:ext cx="4038600" cy="353841"/>
          </a:xfrm>
        </p:spPr>
        <p:txBody>
          <a:bodyPr/>
          <a:lstStyle/>
          <a:p>
            <a:r>
              <a:rPr lang="en-US" dirty="0" smtClean="0"/>
              <a:t>All pictures taken from www.fatsickandnearlydead.com/about-the-film/photos</a:t>
            </a:r>
            <a:endParaRPr lang="en-US" dirty="0"/>
          </a:p>
        </p:txBody>
      </p:sp>
      <p:sp>
        <p:nvSpPr>
          <p:cNvPr id="7" name="Slide Number Placeholder 6"/>
          <p:cNvSpPr>
            <a:spLocks noGrp="1"/>
          </p:cNvSpPr>
          <p:nvPr>
            <p:ph type="sldNum" sz="quarter" idx="12"/>
          </p:nvPr>
        </p:nvSpPr>
        <p:spPr>
          <a:xfrm>
            <a:off x="3810000" y="6400800"/>
            <a:ext cx="1828800" cy="365125"/>
          </a:xfrm>
        </p:spPr>
        <p:txBody>
          <a:bodyPr/>
          <a:lstStyle/>
          <a:p>
            <a:fld id="{BC86CB11-398F-4DA9-86DF-DF7B8093F749}" type="slidenum">
              <a:rPr lang="en-US" smtClean="0"/>
              <a:t>1</a:t>
            </a:fld>
            <a:endParaRPr lang="en-US" dirty="0"/>
          </a:p>
        </p:txBody>
      </p:sp>
    </p:spTree>
    <p:extLst>
      <p:ext uri="{BB962C8B-B14F-4D97-AF65-F5344CB8AC3E}">
        <p14:creationId xmlns:p14="http://schemas.microsoft.com/office/powerpoint/2010/main" val="35679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307455"/>
            <a:ext cx="3886201" cy="457200"/>
          </a:xfrm>
        </p:spPr>
        <p:txBody>
          <a:bodyPr/>
          <a:lstStyle/>
          <a:p>
            <a:r>
              <a:rPr lang="en-US" dirty="0" smtClean="0"/>
              <a:t>All pictures taken from www.fatsickandnearlydead.com/about-the-film/photos</a:t>
            </a:r>
            <a:endParaRPr lang="en-US" dirty="0"/>
          </a:p>
        </p:txBody>
      </p:sp>
      <p:sp>
        <p:nvSpPr>
          <p:cNvPr id="3" name="Slide Number Placeholder 2"/>
          <p:cNvSpPr>
            <a:spLocks noGrp="1"/>
          </p:cNvSpPr>
          <p:nvPr>
            <p:ph type="sldNum" sz="quarter" idx="12"/>
          </p:nvPr>
        </p:nvSpPr>
        <p:spPr>
          <a:xfrm>
            <a:off x="3810000" y="6366510"/>
            <a:ext cx="1828800" cy="365125"/>
          </a:xfrm>
        </p:spPr>
        <p:txBody>
          <a:bodyPr/>
          <a:lstStyle/>
          <a:p>
            <a:fld id="{BC86CB11-398F-4DA9-86DF-DF7B8093F749}" type="slidenum">
              <a:rPr lang="en-US" smtClean="0"/>
              <a:t>2</a:t>
            </a:fld>
            <a:endParaRPr lang="en-US" dirty="0"/>
          </a:p>
        </p:txBody>
      </p:sp>
      <p:sp>
        <p:nvSpPr>
          <p:cNvPr id="7" name="TextBox 6"/>
          <p:cNvSpPr txBox="1"/>
          <p:nvPr/>
        </p:nvSpPr>
        <p:spPr>
          <a:xfrm>
            <a:off x="228600" y="381000"/>
            <a:ext cx="8229600" cy="3493264"/>
          </a:xfrm>
          <a:prstGeom prst="rect">
            <a:avLst/>
          </a:prstGeom>
          <a:noFill/>
        </p:spPr>
        <p:txBody>
          <a:bodyPr wrap="square" rtlCol="0">
            <a:spAutoFit/>
          </a:bodyPr>
          <a:lstStyle/>
          <a:p>
            <a:pPr marL="285750" indent="-285750">
              <a:buFont typeface="Arial" pitchFamily="34" charset="0"/>
              <a:buChar char="•"/>
            </a:pPr>
            <a:r>
              <a:rPr lang="en-US" sz="1300" dirty="0" smtClean="0"/>
              <a:t>Joe </a:t>
            </a:r>
            <a:r>
              <a:rPr lang="en-US" sz="1300" dirty="0" smtClean="0"/>
              <a:t>Cross decides to come to New </a:t>
            </a:r>
            <a:r>
              <a:rPr lang="en-US" sz="1300" dirty="0" smtClean="0"/>
              <a:t>York and start </a:t>
            </a:r>
            <a:r>
              <a:rPr lang="en-US" sz="1300" dirty="0" smtClean="0"/>
              <a:t>a 60 day juice </a:t>
            </a:r>
            <a:r>
              <a:rPr lang="en-US" sz="1300" dirty="0" smtClean="0"/>
              <a:t>fast</a:t>
            </a:r>
            <a:r>
              <a:rPr lang="en-US" sz="1300" dirty="0"/>
              <a:t> </a:t>
            </a:r>
            <a:r>
              <a:rPr lang="en-US" sz="1300" dirty="0" smtClean="0"/>
              <a:t>where the</a:t>
            </a:r>
            <a:r>
              <a:rPr lang="en-US" sz="1300" dirty="0" smtClean="0"/>
              <a:t> only </a:t>
            </a:r>
            <a:r>
              <a:rPr lang="en-US" sz="1300" dirty="0" smtClean="0"/>
              <a:t>thing he will eat for an </a:t>
            </a:r>
            <a:r>
              <a:rPr lang="en-US" sz="1300" dirty="0"/>
              <a:t>e</a:t>
            </a:r>
            <a:r>
              <a:rPr lang="en-US" sz="1300" dirty="0" smtClean="0"/>
              <a:t>ntire 60 days is juiced fruit and </a:t>
            </a:r>
            <a:r>
              <a:rPr lang="en-US" sz="1300" dirty="0" smtClean="0"/>
              <a:t>vegetables. </a:t>
            </a:r>
            <a:r>
              <a:rPr lang="en-US" sz="1300" dirty="0" smtClean="0"/>
              <a:t>This diet seems extreme and unhealthy but Joe does get a doctor’s approval to try the diet.</a:t>
            </a:r>
            <a:endParaRPr lang="en-US" sz="1300" dirty="0" smtClean="0"/>
          </a:p>
          <a:p>
            <a:endParaRPr lang="en-US" sz="1300" dirty="0" smtClean="0"/>
          </a:p>
          <a:p>
            <a:pPr marL="285750" indent="-285750">
              <a:buFont typeface="Arial" pitchFamily="34" charset="0"/>
              <a:buChar char="•"/>
            </a:pPr>
            <a:r>
              <a:rPr lang="en-US" sz="1300" dirty="0" smtClean="0"/>
              <a:t>Joe </a:t>
            </a:r>
            <a:r>
              <a:rPr lang="en-US" sz="1300" dirty="0" smtClean="0"/>
              <a:t>expresses the difficulty of only having juice for the first 3-4 days. </a:t>
            </a:r>
            <a:r>
              <a:rPr lang="en-US" sz="1300" dirty="0" smtClean="0"/>
              <a:t>But a</a:t>
            </a:r>
            <a:r>
              <a:rPr lang="en-US" sz="1300" dirty="0" smtClean="0"/>
              <a:t>fter </a:t>
            </a:r>
            <a:r>
              <a:rPr lang="en-US" sz="1300" dirty="0" smtClean="0"/>
              <a:t>the 3-4 days, he has more energy than he’s felt in a really long time.  </a:t>
            </a:r>
            <a:endParaRPr lang="en-US" sz="1300" dirty="0" smtClean="0"/>
          </a:p>
          <a:p>
            <a:pPr marL="285750" indent="-285750">
              <a:buFont typeface="Arial" pitchFamily="34" charset="0"/>
              <a:buChar char="•"/>
            </a:pPr>
            <a:endParaRPr lang="en-US" sz="1300" dirty="0" smtClean="0"/>
          </a:p>
          <a:p>
            <a:pPr marL="285750" indent="-285750">
              <a:buFont typeface="Arial" pitchFamily="34" charset="0"/>
              <a:buChar char="•"/>
            </a:pPr>
            <a:r>
              <a:rPr lang="en-US" sz="1300" dirty="0"/>
              <a:t>Joe spends some time in New York talking to people on the street about his juice cleanse and trying to get </a:t>
            </a:r>
            <a:r>
              <a:rPr lang="en-US" sz="1300" dirty="0" smtClean="0"/>
              <a:t>locals to </a:t>
            </a:r>
            <a:r>
              <a:rPr lang="en-US" sz="1300" dirty="0"/>
              <a:t>try his juice</a:t>
            </a:r>
            <a:r>
              <a:rPr lang="en-US" sz="1300" dirty="0" smtClean="0"/>
              <a:t>. This part of the movie does seem like a promotion for juicers. </a:t>
            </a:r>
          </a:p>
          <a:p>
            <a:pPr marL="285750" indent="-285750">
              <a:buFont typeface="Arial" pitchFamily="34" charset="0"/>
              <a:buChar char="•"/>
            </a:pPr>
            <a:endParaRPr lang="en-US" sz="1300" dirty="0" smtClean="0"/>
          </a:p>
          <a:p>
            <a:pPr marL="285750" indent="-285750">
              <a:buFont typeface="Arial" pitchFamily="34" charset="0"/>
              <a:buChar char="•"/>
            </a:pPr>
            <a:r>
              <a:rPr lang="en-US" sz="1300" dirty="0" smtClean="0"/>
              <a:t>Joe acknowledges that he is </a:t>
            </a:r>
            <a:r>
              <a:rPr lang="en-US" sz="1300" dirty="0"/>
              <a:t>this way because he let himself put everything </a:t>
            </a:r>
            <a:r>
              <a:rPr lang="en-US" sz="1300" dirty="0" smtClean="0"/>
              <a:t>else, specifically wealth, before </a:t>
            </a:r>
            <a:r>
              <a:rPr lang="en-US" sz="1300" dirty="0"/>
              <a:t>his health</a:t>
            </a:r>
            <a:r>
              <a:rPr lang="en-US" sz="1300" dirty="0" smtClean="0"/>
              <a:t>.</a:t>
            </a:r>
          </a:p>
          <a:p>
            <a:endParaRPr lang="en-US" sz="1300" dirty="0" smtClean="0"/>
          </a:p>
          <a:p>
            <a:pPr marL="285750" indent="-285750">
              <a:buFont typeface="Arial" pitchFamily="34" charset="0"/>
              <a:buChar char="•"/>
            </a:pPr>
            <a:r>
              <a:rPr lang="en-US" sz="1300" dirty="0" smtClean="0"/>
              <a:t>At </a:t>
            </a:r>
            <a:r>
              <a:rPr lang="en-US" sz="1300" dirty="0"/>
              <a:t>about 30 days into the fast, you can see that Joe has lost a large amount of </a:t>
            </a:r>
            <a:r>
              <a:rPr lang="en-US" sz="1300" dirty="0" smtClean="0"/>
              <a:t>weight</a:t>
            </a:r>
          </a:p>
          <a:p>
            <a:endParaRPr lang="en-US" sz="1300" dirty="0" smtClean="0"/>
          </a:p>
          <a:p>
            <a:pPr marL="285750" indent="-285750">
              <a:buFont typeface="Arial" pitchFamily="34" charset="0"/>
              <a:buChar char="•"/>
            </a:pPr>
            <a:r>
              <a:rPr lang="en-US" sz="1300" dirty="0"/>
              <a:t>H</a:t>
            </a:r>
            <a:r>
              <a:rPr lang="en-US" sz="1300" dirty="0" smtClean="0"/>
              <a:t>e </a:t>
            </a:r>
            <a:r>
              <a:rPr lang="en-US" sz="1300" dirty="0"/>
              <a:t>says he hasn’t had any blister flares from his autoimmune disease since after the first week of starting this fast, where normally he had flares </a:t>
            </a:r>
            <a:r>
              <a:rPr lang="en-US" sz="1300" dirty="0" smtClean="0"/>
              <a:t>daily</a:t>
            </a:r>
            <a:endParaRPr lang="en-US" sz="13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14800"/>
            <a:ext cx="3581400" cy="230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2239" y="4495801"/>
            <a:ext cx="3838761" cy="1384995"/>
          </a:xfrm>
          <a:prstGeom prst="rect">
            <a:avLst/>
          </a:prstGeom>
        </p:spPr>
        <p:txBody>
          <a:bodyPr wrap="square">
            <a:spAutoFit/>
          </a:bodyPr>
          <a:lstStyle/>
          <a:p>
            <a:pPr lvl="0"/>
            <a:r>
              <a:rPr lang="en-US" sz="1200" dirty="0">
                <a:solidFill>
                  <a:schemeClr val="accent1"/>
                </a:solidFill>
              </a:rPr>
              <a:t>“The thing I’m finding remarkable about people is they say, Oh, I couldn’t do that. Why aren’t they even giving it a try? I just don’t understand that, you know, if you get into a 10-day juice fast and then you quit at day 7, well good on you for trying. Not, oh you’re a failure, just good on you for trying.” –Joe Cross</a:t>
            </a:r>
            <a:endParaRPr lang="en-US" sz="1200" dirty="0">
              <a:solidFill>
                <a:schemeClr val="accent1"/>
              </a:solidFill>
            </a:endParaRPr>
          </a:p>
        </p:txBody>
      </p:sp>
    </p:spTree>
    <p:extLst>
      <p:ext uri="{BB962C8B-B14F-4D97-AF65-F5344CB8AC3E}">
        <p14:creationId xmlns:p14="http://schemas.microsoft.com/office/powerpoint/2010/main" val="10468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199" y="6172200"/>
            <a:ext cx="3962401" cy="381000"/>
          </a:xfrm>
        </p:spPr>
        <p:txBody>
          <a:bodyPr/>
          <a:lstStyle/>
          <a:p>
            <a:r>
              <a:rPr lang="en-US" dirty="0" smtClean="0"/>
              <a:t>All pictures taken from www.fatsickandnearlydead.com/about-the-film/photos</a:t>
            </a:r>
            <a:endParaRPr lang="en-US" dirty="0"/>
          </a:p>
        </p:txBody>
      </p:sp>
      <p:sp>
        <p:nvSpPr>
          <p:cNvPr id="3" name="Slide Number Placeholder 2"/>
          <p:cNvSpPr>
            <a:spLocks noGrp="1"/>
          </p:cNvSpPr>
          <p:nvPr>
            <p:ph type="sldNum" sz="quarter" idx="12"/>
          </p:nvPr>
        </p:nvSpPr>
        <p:spPr/>
        <p:txBody>
          <a:bodyPr/>
          <a:lstStyle/>
          <a:p>
            <a:fld id="{BC86CB11-398F-4DA9-86DF-DF7B8093F749}" type="slidenum">
              <a:rPr lang="en-US" smtClean="0"/>
              <a:t>3</a:t>
            </a:fld>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43200" y="152400"/>
            <a:ext cx="3314700" cy="2209800"/>
          </a:xfrm>
        </p:spPr>
      </p:pic>
      <p:sp>
        <p:nvSpPr>
          <p:cNvPr id="8" name="TextBox 7"/>
          <p:cNvSpPr txBox="1"/>
          <p:nvPr/>
        </p:nvSpPr>
        <p:spPr>
          <a:xfrm>
            <a:off x="609600" y="2590800"/>
            <a:ext cx="7848600" cy="2677656"/>
          </a:xfrm>
          <a:prstGeom prst="rect">
            <a:avLst/>
          </a:prstGeom>
          <a:noFill/>
        </p:spPr>
        <p:txBody>
          <a:bodyPr wrap="square" rtlCol="0">
            <a:spAutoFit/>
          </a:bodyPr>
          <a:lstStyle/>
          <a:p>
            <a:pPr marL="285750" indent="-285750">
              <a:buFont typeface="Arial" pitchFamily="34" charset="0"/>
              <a:buChar char="•"/>
            </a:pPr>
            <a:r>
              <a:rPr lang="en-US" sz="1400" dirty="0" smtClean="0"/>
              <a:t>Joe </a:t>
            </a:r>
            <a:r>
              <a:rPr lang="en-US" sz="1400" dirty="0" smtClean="0"/>
              <a:t>decides to head on the road to drive across </a:t>
            </a:r>
            <a:r>
              <a:rPr lang="en-US" sz="1400" dirty="0" smtClean="0"/>
              <a:t>America </a:t>
            </a:r>
            <a:r>
              <a:rPr lang="en-US" sz="1400" dirty="0" smtClean="0"/>
              <a:t>encouraging other people to join </a:t>
            </a:r>
            <a:r>
              <a:rPr lang="en-US" sz="1400" dirty="0" smtClean="0"/>
              <a:t>him</a:t>
            </a:r>
            <a:r>
              <a:rPr lang="en-US" sz="1400" dirty="0"/>
              <a:t> </a:t>
            </a:r>
            <a:r>
              <a:rPr lang="en-US" sz="1400" dirty="0" smtClean="0"/>
              <a:t>and promoting his juicers</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I found this part of the movie very slow paced and too much focused on the juicers</a:t>
            </a:r>
          </a:p>
          <a:p>
            <a:endParaRPr lang="en-US" sz="1400" dirty="0"/>
          </a:p>
          <a:p>
            <a:pPr marL="285750" indent="-285750">
              <a:buFont typeface="Arial" pitchFamily="34" charset="0"/>
              <a:buChar char="•"/>
            </a:pPr>
            <a:r>
              <a:rPr lang="en-US" sz="1400" dirty="0" smtClean="0"/>
              <a:t>Joe describes that it is not just about juice fasting to lose weight but it is about our overall health. He suggests eating unprocessed healthy foods and exercising more.</a:t>
            </a:r>
          </a:p>
          <a:p>
            <a:endParaRPr lang="en-US" sz="1400" dirty="0" smtClean="0"/>
          </a:p>
          <a:p>
            <a:pPr marL="285750" indent="-285750">
              <a:buFont typeface="Arial" pitchFamily="34" charset="0"/>
              <a:buChar char="•"/>
            </a:pPr>
            <a:r>
              <a:rPr lang="en-US" sz="1400" dirty="0" smtClean="0"/>
              <a:t>Joe says he now realizes that he needs to be more balanced in every aspect of his life, which I think is something we all need to remember. I know I could benefit from a more balanced life.</a:t>
            </a:r>
          </a:p>
          <a:p>
            <a:pPr marL="285750" indent="-285750">
              <a:buFont typeface="Arial" pitchFamily="34" charset="0"/>
              <a:buChar char="•"/>
            </a:pPr>
            <a:endParaRPr lang="en-US" sz="1400" dirty="0" smtClean="0"/>
          </a:p>
        </p:txBody>
      </p:sp>
    </p:spTree>
    <p:extLst>
      <p:ext uri="{BB962C8B-B14F-4D97-AF65-F5344CB8AC3E}">
        <p14:creationId xmlns:p14="http://schemas.microsoft.com/office/powerpoint/2010/main" val="22712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3399" y="6398770"/>
            <a:ext cx="4038601" cy="365125"/>
          </a:xfrm>
        </p:spPr>
        <p:txBody>
          <a:bodyPr/>
          <a:lstStyle/>
          <a:p>
            <a:r>
              <a:rPr lang="en-US" dirty="0" smtClean="0"/>
              <a:t>All pictures taken from www.fatsickandnearlydead.com/about-the-film/photos</a:t>
            </a:r>
            <a:endParaRPr lang="en-US" dirty="0"/>
          </a:p>
        </p:txBody>
      </p:sp>
      <p:sp>
        <p:nvSpPr>
          <p:cNvPr id="3" name="Slide Number Placeholder 2"/>
          <p:cNvSpPr>
            <a:spLocks noGrp="1"/>
          </p:cNvSpPr>
          <p:nvPr>
            <p:ph type="sldNum" sz="quarter" idx="12"/>
          </p:nvPr>
        </p:nvSpPr>
        <p:spPr>
          <a:xfrm>
            <a:off x="3733800" y="6459560"/>
            <a:ext cx="1828800" cy="365125"/>
          </a:xfrm>
        </p:spPr>
        <p:txBody>
          <a:bodyPr/>
          <a:lstStyle/>
          <a:p>
            <a:fld id="{BC86CB11-398F-4DA9-86DF-DF7B8093F749}" type="slidenum">
              <a:rPr lang="en-US" smtClean="0"/>
              <a:t>4</a:t>
            </a:fld>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0" y="152400"/>
            <a:ext cx="2743200" cy="1828800"/>
          </a:xfrm>
        </p:spPr>
      </p:pic>
      <p:sp>
        <p:nvSpPr>
          <p:cNvPr id="7" name="TextBox 6"/>
          <p:cNvSpPr txBox="1"/>
          <p:nvPr/>
        </p:nvSpPr>
        <p:spPr>
          <a:xfrm>
            <a:off x="381000" y="2148585"/>
            <a:ext cx="8458200" cy="4093428"/>
          </a:xfrm>
          <a:prstGeom prst="rect">
            <a:avLst/>
          </a:prstGeom>
          <a:noFill/>
        </p:spPr>
        <p:txBody>
          <a:bodyPr wrap="square" rtlCol="0">
            <a:spAutoFit/>
          </a:bodyPr>
          <a:lstStyle/>
          <a:p>
            <a:pPr marL="285750" indent="-285750">
              <a:buFont typeface="Arial" pitchFamily="34" charset="0"/>
              <a:buChar char="•"/>
            </a:pPr>
            <a:r>
              <a:rPr lang="en-US" sz="1300" dirty="0" smtClean="0"/>
              <a:t>Also, on the road Joe </a:t>
            </a:r>
            <a:r>
              <a:rPr lang="en-US" sz="1300" dirty="0" smtClean="0"/>
              <a:t>meets a 430 lb. man named Phil </a:t>
            </a:r>
            <a:r>
              <a:rPr lang="en-US" sz="1300" dirty="0" smtClean="0"/>
              <a:t>Staples </a:t>
            </a:r>
            <a:r>
              <a:rPr lang="en-US" sz="1300" dirty="0" smtClean="0"/>
              <a:t>who suffers from the same autoimmune disorder. </a:t>
            </a:r>
            <a:endParaRPr lang="en-US" sz="1300" dirty="0" smtClean="0"/>
          </a:p>
          <a:p>
            <a:endParaRPr lang="en-US" sz="1300" dirty="0" smtClean="0"/>
          </a:p>
          <a:p>
            <a:pPr marL="285750" indent="-285750">
              <a:buFont typeface="Arial" pitchFamily="34" charset="0"/>
              <a:buChar char="•"/>
            </a:pPr>
            <a:r>
              <a:rPr lang="en-US" sz="1300" dirty="0" smtClean="0"/>
              <a:t>This </a:t>
            </a:r>
            <a:r>
              <a:rPr lang="en-US" sz="1300" dirty="0" smtClean="0"/>
              <a:t>seems a bit too coincidental. Joe has explained earlier in the movie how rare this autoimmune disease it and it seems unlikely for him to bump into a truck driver sharing the same disease, and they happen to strike up a conversation on it in the parking lot of a truck </a:t>
            </a:r>
            <a:r>
              <a:rPr lang="en-US" sz="1300" dirty="0" smtClean="0"/>
              <a:t>stop</a:t>
            </a:r>
            <a:r>
              <a:rPr lang="en-US" sz="1300" dirty="0" smtClean="0"/>
              <a:t>.</a:t>
            </a:r>
          </a:p>
          <a:p>
            <a:endParaRPr lang="en-US" sz="1300" dirty="0"/>
          </a:p>
          <a:p>
            <a:pPr marL="285750" indent="-285750">
              <a:buFont typeface="Arial" pitchFamily="34" charset="0"/>
              <a:buChar char="•"/>
            </a:pPr>
            <a:r>
              <a:rPr lang="en-US" sz="1300" dirty="0" smtClean="0"/>
              <a:t>Joe </a:t>
            </a:r>
            <a:r>
              <a:rPr lang="en-US" sz="1300" dirty="0" smtClean="0"/>
              <a:t>encourages Phil to join him on the fast, telling him what a difference it has made to his life and the effects of the </a:t>
            </a:r>
            <a:r>
              <a:rPr lang="en-US" sz="1300" dirty="0" smtClean="0"/>
              <a:t>disease. </a:t>
            </a:r>
          </a:p>
          <a:p>
            <a:endParaRPr lang="en-US" sz="1300" dirty="0" smtClean="0"/>
          </a:p>
          <a:p>
            <a:pPr marL="285750" indent="-285750">
              <a:buFont typeface="Arial" pitchFamily="34" charset="0"/>
              <a:buChar char="•"/>
            </a:pPr>
            <a:r>
              <a:rPr lang="en-US" sz="1300" dirty="0" smtClean="0"/>
              <a:t>After </a:t>
            </a:r>
            <a:r>
              <a:rPr lang="en-US" sz="1300" dirty="0" smtClean="0"/>
              <a:t>a few days, Phil calls Joe and says </a:t>
            </a:r>
            <a:r>
              <a:rPr lang="en-US" sz="1300" dirty="0"/>
              <a:t>h</a:t>
            </a:r>
            <a:r>
              <a:rPr lang="en-US" sz="1300" dirty="0" smtClean="0"/>
              <a:t>e </a:t>
            </a:r>
            <a:r>
              <a:rPr lang="en-US" sz="1300" dirty="0" smtClean="0"/>
              <a:t>is ready to change his life to be a healthier, happier </a:t>
            </a:r>
            <a:r>
              <a:rPr lang="en-US" sz="1300" dirty="0" smtClean="0"/>
              <a:t>person</a:t>
            </a:r>
          </a:p>
          <a:p>
            <a:endParaRPr lang="en-US" sz="1300" dirty="0" smtClean="0"/>
          </a:p>
          <a:p>
            <a:pPr marL="285750" indent="-285750">
              <a:buFont typeface="Arial" pitchFamily="34" charset="0"/>
              <a:buChar char="•"/>
            </a:pPr>
            <a:r>
              <a:rPr lang="en-US" sz="1300" dirty="0" smtClean="0"/>
              <a:t>Joe </a:t>
            </a:r>
            <a:r>
              <a:rPr lang="en-US" sz="1300" dirty="0" smtClean="0"/>
              <a:t>gets Phil a juicer and gets him started on his own juice fast. </a:t>
            </a:r>
            <a:endParaRPr lang="en-US" sz="1300" dirty="0" smtClean="0"/>
          </a:p>
          <a:p>
            <a:endParaRPr lang="en-US" sz="1300" dirty="0" smtClean="0"/>
          </a:p>
          <a:p>
            <a:pPr marL="285750" indent="-285750">
              <a:buFont typeface="Arial" pitchFamily="34" charset="0"/>
              <a:buChar char="•"/>
            </a:pPr>
            <a:r>
              <a:rPr lang="en-US" sz="1300" dirty="0" smtClean="0"/>
              <a:t>The </a:t>
            </a:r>
            <a:r>
              <a:rPr lang="en-US" sz="1300" dirty="0" smtClean="0"/>
              <a:t>movie then concludes chronicling Joe’s 60 days juice fast, which he has lost 73 pounds on. It begins recording Phil’s life changes during his own 60 day juice fast. </a:t>
            </a:r>
            <a:endParaRPr lang="en-US" sz="1300" dirty="0" smtClean="0"/>
          </a:p>
          <a:p>
            <a:endParaRPr lang="en-US" sz="1300" dirty="0" smtClean="0"/>
          </a:p>
          <a:p>
            <a:pPr marL="285750" indent="-285750">
              <a:buFont typeface="Arial" pitchFamily="34" charset="0"/>
              <a:buChar char="•"/>
            </a:pPr>
            <a:r>
              <a:rPr lang="en-US" sz="1300" dirty="0"/>
              <a:t> I was glad that the movie transitioned from Joe’s to Phil’s story because I don’t think Joe’s story alone was enough to make a full movie. </a:t>
            </a:r>
          </a:p>
          <a:p>
            <a:pPr marL="285750" indent="-285750">
              <a:buFont typeface="Arial" pitchFamily="34" charset="0"/>
              <a:buChar char="•"/>
            </a:pPr>
            <a:endParaRPr lang="en-US" sz="1300" dirty="0"/>
          </a:p>
        </p:txBody>
      </p:sp>
    </p:spTree>
    <p:extLst>
      <p:ext uri="{BB962C8B-B14F-4D97-AF65-F5344CB8AC3E}">
        <p14:creationId xmlns:p14="http://schemas.microsoft.com/office/powerpoint/2010/main" val="41163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400800"/>
            <a:ext cx="3962401" cy="365125"/>
          </a:xfrm>
        </p:spPr>
        <p:txBody>
          <a:bodyPr/>
          <a:lstStyle/>
          <a:p>
            <a:r>
              <a:rPr lang="en-US" dirty="0" smtClean="0"/>
              <a:t>All pictures taken from www.fatsickandnearlydead.com/about-the-film/photos</a:t>
            </a:r>
            <a:endParaRPr lang="en-US" dirty="0"/>
          </a:p>
        </p:txBody>
      </p:sp>
      <p:sp>
        <p:nvSpPr>
          <p:cNvPr id="3" name="Slide Number Placeholder 2"/>
          <p:cNvSpPr>
            <a:spLocks noGrp="1"/>
          </p:cNvSpPr>
          <p:nvPr>
            <p:ph type="sldNum" sz="quarter" idx="12"/>
          </p:nvPr>
        </p:nvSpPr>
        <p:spPr>
          <a:xfrm>
            <a:off x="3886200" y="6492875"/>
            <a:ext cx="1828800" cy="365125"/>
          </a:xfrm>
        </p:spPr>
        <p:txBody>
          <a:bodyPr/>
          <a:lstStyle/>
          <a:p>
            <a:fld id="{BC86CB11-398F-4DA9-86DF-DF7B8093F749}" type="slidenum">
              <a:rPr lang="en-US" smtClean="0"/>
              <a:t>5</a:t>
            </a:fld>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 y="152400"/>
            <a:ext cx="3133578" cy="2057400"/>
          </a:xfrm>
        </p:spPr>
      </p:pic>
      <p:sp>
        <p:nvSpPr>
          <p:cNvPr id="8" name="TextBox 7"/>
          <p:cNvSpPr txBox="1"/>
          <p:nvPr/>
        </p:nvSpPr>
        <p:spPr>
          <a:xfrm>
            <a:off x="3352800" y="152400"/>
            <a:ext cx="5791200" cy="2677656"/>
          </a:xfrm>
          <a:prstGeom prst="rect">
            <a:avLst/>
          </a:prstGeom>
          <a:noFill/>
        </p:spPr>
        <p:txBody>
          <a:bodyPr wrap="square" rtlCol="0">
            <a:spAutoFit/>
          </a:bodyPr>
          <a:lstStyle/>
          <a:p>
            <a:pPr marL="285750" indent="-285750">
              <a:buFont typeface="Arial" pitchFamily="34" charset="0"/>
              <a:buChar char="•"/>
            </a:pPr>
            <a:r>
              <a:rPr lang="en-US" sz="1400" dirty="0" smtClean="0"/>
              <a:t>Phil’s </a:t>
            </a:r>
            <a:r>
              <a:rPr lang="en-US" sz="1400" dirty="0" smtClean="0"/>
              <a:t>transformation is  even more incredible than Joe’s to watch</a:t>
            </a:r>
            <a:r>
              <a:rPr lang="en-US" sz="1400" dirty="0" smtClean="0"/>
              <a:t>.</a:t>
            </a:r>
          </a:p>
          <a:p>
            <a:pPr marL="285750" indent="-285750">
              <a:buFont typeface="Arial" pitchFamily="34" charset="0"/>
              <a:buChar char="•"/>
            </a:pPr>
            <a:endParaRPr lang="en-US" sz="1400" dirty="0"/>
          </a:p>
          <a:p>
            <a:pPr marL="285750" indent="-285750">
              <a:buFont typeface="Arial" pitchFamily="34" charset="0"/>
              <a:buChar char="•"/>
            </a:pPr>
            <a:r>
              <a:rPr lang="en-US" sz="1400" dirty="0" smtClean="0"/>
              <a:t>He is </a:t>
            </a:r>
            <a:r>
              <a:rPr lang="en-US" sz="1400" dirty="0" smtClean="0"/>
              <a:t>very depressed about his life. He can barely even walk around without being in pain from the weight</a:t>
            </a:r>
            <a:r>
              <a:rPr lang="en-US" sz="1400" dirty="0" smtClean="0"/>
              <a:t>. He is emotionally hurt by his weight. </a:t>
            </a:r>
            <a:r>
              <a:rPr lang="en-US" sz="1400" dirty="0" smtClean="0"/>
              <a:t>You can’t help but to feel a bit sorry for him. </a:t>
            </a:r>
            <a:endParaRPr lang="en-US" sz="1400" dirty="0" smtClean="0"/>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He </a:t>
            </a:r>
            <a:r>
              <a:rPr lang="en-US" sz="1400" dirty="0" smtClean="0"/>
              <a:t>begins juicing and getting small amounts of exercise. The weight starts melting off of </a:t>
            </a:r>
            <a:r>
              <a:rPr lang="en-US" sz="1400" dirty="0" smtClean="0"/>
              <a:t>him</a:t>
            </a:r>
            <a:r>
              <a:rPr lang="en-US" sz="1400" dirty="0"/>
              <a:t> </a:t>
            </a:r>
            <a:r>
              <a:rPr lang="en-US" sz="1400" dirty="0" smtClean="0"/>
              <a:t>and </a:t>
            </a:r>
            <a:r>
              <a:rPr lang="en-US" sz="1400" dirty="0"/>
              <a:t>h</a:t>
            </a:r>
            <a:r>
              <a:rPr lang="en-US" sz="1400" dirty="0" smtClean="0"/>
              <a:t>is </a:t>
            </a:r>
            <a:r>
              <a:rPr lang="en-US" sz="1400" dirty="0" smtClean="0"/>
              <a:t>attitude completely </a:t>
            </a:r>
            <a:r>
              <a:rPr lang="en-US" sz="1400" dirty="0" smtClean="0"/>
              <a:t>changes</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This part of the movie is very motivational and it is great to see Phil’s changes</a:t>
            </a:r>
            <a:endParaRPr lang="en-US" sz="1400" dirty="0" smtClean="0"/>
          </a:p>
        </p:txBody>
      </p:sp>
      <p:sp>
        <p:nvSpPr>
          <p:cNvPr id="4" name="Rectangle 3"/>
          <p:cNvSpPr/>
          <p:nvPr/>
        </p:nvSpPr>
        <p:spPr>
          <a:xfrm>
            <a:off x="76200" y="3320143"/>
            <a:ext cx="6112329" cy="2292935"/>
          </a:xfrm>
          <a:prstGeom prst="rect">
            <a:avLst/>
          </a:prstGeom>
        </p:spPr>
        <p:txBody>
          <a:bodyPr wrap="square">
            <a:spAutoFit/>
          </a:bodyPr>
          <a:lstStyle/>
          <a:p>
            <a:r>
              <a:rPr lang="en-US" sz="1300" dirty="0" smtClean="0"/>
              <a:t>During </a:t>
            </a:r>
            <a:r>
              <a:rPr lang="en-US" sz="1300" dirty="0"/>
              <a:t>Phil’s transformation, he hosts meetings at a nearby Organic Grocery store, encouraging others to try the </a:t>
            </a:r>
            <a:r>
              <a:rPr lang="en-US" sz="1300" dirty="0" smtClean="0"/>
              <a:t>diet.</a:t>
            </a:r>
            <a:endParaRPr lang="en-US" sz="1300" dirty="0"/>
          </a:p>
          <a:p>
            <a:endParaRPr lang="en-US" sz="1300" dirty="0"/>
          </a:p>
          <a:p>
            <a:r>
              <a:rPr lang="en-US" sz="1300" dirty="0"/>
              <a:t>At this point, the documentary seems to pushing the </a:t>
            </a:r>
            <a:r>
              <a:rPr lang="en-US" sz="1300" dirty="0" smtClean="0"/>
              <a:t>juicers and it comes across as a juice promotion</a:t>
            </a:r>
          </a:p>
          <a:p>
            <a:endParaRPr lang="en-US" sz="1300" dirty="0"/>
          </a:p>
          <a:p>
            <a:r>
              <a:rPr lang="en-US" sz="1300" dirty="0"/>
              <a:t>By the end of Phil’s juice diet he has lost 91 lbs. and has dramatically reduced the amount of medications he has to take. </a:t>
            </a:r>
          </a:p>
          <a:p>
            <a:endParaRPr lang="en-US" sz="1300" dirty="0"/>
          </a:p>
          <a:p>
            <a:r>
              <a:rPr lang="en-US" sz="1300" dirty="0"/>
              <a:t>He is jogging, eating healthy, and playing ball with his son. He is definitely enjoying his life and has made some incredible life changes.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643" y="3276600"/>
            <a:ext cx="2767280" cy="23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2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199" y="6172200"/>
            <a:ext cx="3810001" cy="365125"/>
          </a:xfrm>
        </p:spPr>
        <p:txBody>
          <a:bodyPr/>
          <a:lstStyle/>
          <a:p>
            <a:r>
              <a:rPr lang="en-US" dirty="0" smtClean="0"/>
              <a:t>All pictures taken from www.fatsickandnearlydead.com/about-the-film/photos</a:t>
            </a:r>
            <a:endParaRPr lang="en-US" dirty="0"/>
          </a:p>
        </p:txBody>
      </p:sp>
      <p:sp>
        <p:nvSpPr>
          <p:cNvPr id="3" name="Slide Number Placeholder 2"/>
          <p:cNvSpPr>
            <a:spLocks noGrp="1"/>
          </p:cNvSpPr>
          <p:nvPr>
            <p:ph type="sldNum" sz="quarter" idx="12"/>
          </p:nvPr>
        </p:nvSpPr>
        <p:spPr/>
        <p:txBody>
          <a:bodyPr/>
          <a:lstStyle/>
          <a:p>
            <a:fld id="{BC86CB11-398F-4DA9-86DF-DF7B8093F749}" type="slidenum">
              <a:rPr lang="en-US" smtClean="0"/>
              <a:t>6</a:t>
            </a:fld>
            <a:endParaRPr lang="en-US"/>
          </a:p>
        </p:txBody>
      </p:sp>
      <p:sp>
        <p:nvSpPr>
          <p:cNvPr id="6" name="TextBox 5"/>
          <p:cNvSpPr txBox="1"/>
          <p:nvPr/>
        </p:nvSpPr>
        <p:spPr>
          <a:xfrm>
            <a:off x="402772" y="3962400"/>
            <a:ext cx="8382000" cy="1661993"/>
          </a:xfrm>
          <a:prstGeom prst="rect">
            <a:avLst/>
          </a:prstGeom>
          <a:noFill/>
        </p:spPr>
        <p:txBody>
          <a:bodyPr wrap="square" rtlCol="0">
            <a:spAutoFit/>
          </a:bodyPr>
          <a:lstStyle/>
          <a:p>
            <a:pPr marL="285750" indent="-285750">
              <a:buFont typeface="Arial" pitchFamily="34" charset="0"/>
              <a:buChar char="•"/>
            </a:pPr>
            <a:r>
              <a:rPr lang="en-US" sz="1400" dirty="0" smtClean="0"/>
              <a:t>Overall</a:t>
            </a:r>
            <a:r>
              <a:rPr lang="en-US" sz="1400" dirty="0" smtClean="0"/>
              <a:t>, I enjoyed watching this </a:t>
            </a:r>
            <a:r>
              <a:rPr lang="en-US" sz="1400" dirty="0" smtClean="0"/>
              <a:t>movie. The movie helped me to realize </a:t>
            </a:r>
            <a:r>
              <a:rPr lang="en-US" sz="1400" dirty="0"/>
              <a:t>that </a:t>
            </a:r>
            <a:r>
              <a:rPr lang="en-US" sz="1400" dirty="0" smtClean="0"/>
              <a:t>if </a:t>
            </a:r>
            <a:r>
              <a:rPr lang="en-US" sz="1400" dirty="0"/>
              <a:t>we focus too much on one thing in our lives (like work) than the rest of the things ( like our health) in our life will suffer because of </a:t>
            </a:r>
            <a:r>
              <a:rPr lang="en-US" sz="1400" dirty="0" smtClean="0"/>
              <a:t>it.</a:t>
            </a:r>
          </a:p>
          <a:p>
            <a:endParaRPr lang="en-US" sz="1400" dirty="0" smtClean="0"/>
          </a:p>
          <a:p>
            <a:pPr marL="285750" indent="-285750">
              <a:buFont typeface="Arial" pitchFamily="34" charset="0"/>
              <a:buChar char="•"/>
            </a:pPr>
            <a:r>
              <a:rPr lang="en-US" sz="1400" dirty="0" smtClean="0"/>
              <a:t>My opinion of Joe and Phil’s juice fast </a:t>
            </a:r>
            <a:r>
              <a:rPr lang="en-US" sz="1400" dirty="0"/>
              <a:t>is </a:t>
            </a:r>
            <a:r>
              <a:rPr lang="en-US" sz="1400" dirty="0" smtClean="0"/>
              <a:t>that it is </a:t>
            </a:r>
            <a:r>
              <a:rPr lang="en-US" sz="1400" dirty="0"/>
              <a:t>extreme and should be done with caution, </a:t>
            </a:r>
            <a:r>
              <a:rPr lang="en-US" sz="1400" dirty="0" smtClean="0"/>
              <a:t>but it </a:t>
            </a:r>
            <a:r>
              <a:rPr lang="en-US" sz="1400" dirty="0"/>
              <a:t>seems to have changed Joe and Phil’s life for the better.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903458"/>
            <a:ext cx="3276600" cy="2251270"/>
          </a:xfrm>
          <a:prstGeom prst="rect">
            <a:avLst/>
          </a:prstGeom>
        </p:spPr>
      </p:pic>
      <p:sp>
        <p:nvSpPr>
          <p:cNvPr id="10" name="TextBox 9"/>
          <p:cNvSpPr txBox="1"/>
          <p:nvPr/>
        </p:nvSpPr>
        <p:spPr>
          <a:xfrm>
            <a:off x="3962400" y="437614"/>
            <a:ext cx="4953000" cy="3385542"/>
          </a:xfrm>
          <a:prstGeom prst="rect">
            <a:avLst/>
          </a:prstGeom>
          <a:noFill/>
        </p:spPr>
        <p:txBody>
          <a:bodyPr wrap="square" rtlCol="0">
            <a:spAutoFit/>
          </a:bodyPr>
          <a:lstStyle/>
          <a:p>
            <a:pPr marL="285750" indent="-285750">
              <a:buFont typeface="Arial" pitchFamily="34" charset="0"/>
              <a:buChar char="•"/>
            </a:pPr>
            <a:r>
              <a:rPr lang="en-US" dirty="0" smtClean="0"/>
              <a:t>  </a:t>
            </a:r>
            <a:r>
              <a:rPr lang="en-US" dirty="0" smtClean="0"/>
              <a:t> </a:t>
            </a:r>
            <a:r>
              <a:rPr lang="en-US" sz="1400" i="1" dirty="0" smtClean="0"/>
              <a:t>Fat, Sick &amp; nearly dead </a:t>
            </a:r>
            <a:r>
              <a:rPr lang="en-US" sz="1400" dirty="0" smtClean="0"/>
              <a:t>was a documentary well worth watching</a:t>
            </a:r>
            <a:r>
              <a:rPr lang="en-US" sz="1400" dirty="0" smtClean="0"/>
              <a:t>.</a:t>
            </a:r>
          </a:p>
          <a:p>
            <a:endParaRPr lang="en-US" sz="1400" dirty="0" smtClean="0"/>
          </a:p>
          <a:p>
            <a:pPr marL="285750" indent="-285750">
              <a:buFont typeface="Arial" pitchFamily="34" charset="0"/>
              <a:buChar char="•"/>
            </a:pPr>
            <a:r>
              <a:rPr lang="en-US" sz="1400" dirty="0" smtClean="0"/>
              <a:t> </a:t>
            </a:r>
            <a:r>
              <a:rPr lang="en-US" sz="1400" dirty="0" smtClean="0"/>
              <a:t>Joe and Phil’s story was very inspiring and motivational. </a:t>
            </a:r>
            <a:endParaRPr lang="en-US" sz="1400" dirty="0" smtClean="0"/>
          </a:p>
          <a:p>
            <a:endParaRPr lang="en-US" sz="1400" dirty="0" smtClean="0"/>
          </a:p>
          <a:p>
            <a:pPr marL="285750" indent="-285750">
              <a:buFont typeface="Arial" pitchFamily="34" charset="0"/>
              <a:buChar char="•"/>
            </a:pPr>
            <a:r>
              <a:rPr lang="en-US" sz="1400" dirty="0" smtClean="0"/>
              <a:t>The </a:t>
            </a:r>
            <a:r>
              <a:rPr lang="en-US" sz="1400" dirty="0" smtClean="0"/>
              <a:t>movie was a bit slow paced at times and to help this I felt like it could have left some of the interviews out, while still achieving the same end result</a:t>
            </a:r>
            <a:r>
              <a:rPr lang="en-US" sz="1400" dirty="0" smtClean="0"/>
              <a: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 </a:t>
            </a:r>
            <a:r>
              <a:rPr lang="en-US" sz="1400" dirty="0" smtClean="0"/>
              <a:t>At </a:t>
            </a:r>
            <a:r>
              <a:rPr lang="en-US" sz="1400" dirty="0" smtClean="0"/>
              <a:t>times </a:t>
            </a:r>
            <a:r>
              <a:rPr lang="en-US" sz="1400" dirty="0" smtClean="0"/>
              <a:t>when the actors were talking, it did feel like you were watching the testimonials from an infomercial. </a:t>
            </a:r>
            <a:endParaRPr lang="en-US" sz="1400" dirty="0" smtClean="0"/>
          </a:p>
          <a:p>
            <a:pPr marL="285750" indent="-285750">
              <a:buFont typeface="Arial" pitchFamily="34" charset="0"/>
              <a:buChar char="•"/>
            </a:pPr>
            <a:r>
              <a:rPr lang="en-US" sz="1400" dirty="0" smtClean="0"/>
              <a:t>the </a:t>
            </a:r>
            <a:r>
              <a:rPr lang="en-US" sz="1400" dirty="0" smtClean="0"/>
              <a:t>documentary does promote juicers as a product repeatedly through out the movie. </a:t>
            </a:r>
          </a:p>
        </p:txBody>
      </p:sp>
    </p:spTree>
    <p:extLst>
      <p:ext uri="{BB962C8B-B14F-4D97-AF65-F5344CB8AC3E}">
        <p14:creationId xmlns:p14="http://schemas.microsoft.com/office/powerpoint/2010/main" val="9198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491</TotalTime>
  <Words>1167</Words>
  <Application>Microsoft Office PowerPoint</Application>
  <PresentationFormat>On-screen Show (4:3)</PresentationFormat>
  <Paragraphs>80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Slipstream</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tignor</dc:creator>
  <cp:lastModifiedBy>tignor</cp:lastModifiedBy>
  <cp:revision>56</cp:revision>
  <dcterms:created xsi:type="dcterms:W3CDTF">2012-02-06T16:06:19Z</dcterms:created>
  <dcterms:modified xsi:type="dcterms:W3CDTF">2012-04-16T15:54:16Z</dcterms:modified>
</cp:coreProperties>
</file>